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5" r:id="rId5"/>
    <p:sldMasterId id="2147483678" r:id="rId6"/>
  </p:sldMasterIdLst>
  <p:notesMasterIdLst>
    <p:notesMasterId r:id="rId32"/>
  </p:notesMasterIdLst>
  <p:sldIdLst>
    <p:sldId id="530" r:id="rId7"/>
    <p:sldId id="266" r:id="rId8"/>
    <p:sldId id="531" r:id="rId9"/>
    <p:sldId id="532" r:id="rId10"/>
    <p:sldId id="533" r:id="rId11"/>
    <p:sldId id="534" r:id="rId12"/>
    <p:sldId id="535" r:id="rId13"/>
    <p:sldId id="275" r:id="rId14"/>
    <p:sldId id="271" r:id="rId15"/>
    <p:sldId id="538" r:id="rId16"/>
    <p:sldId id="539" r:id="rId17"/>
    <p:sldId id="272" r:id="rId18"/>
    <p:sldId id="540" r:id="rId19"/>
    <p:sldId id="273" r:id="rId20"/>
    <p:sldId id="541" r:id="rId21"/>
    <p:sldId id="537" r:id="rId22"/>
    <p:sldId id="260" r:id="rId23"/>
    <p:sldId id="261" r:id="rId24"/>
    <p:sldId id="256" r:id="rId25"/>
    <p:sldId id="262" r:id="rId26"/>
    <p:sldId id="257" r:id="rId27"/>
    <p:sldId id="263" r:id="rId28"/>
    <p:sldId id="542" r:id="rId29"/>
    <p:sldId id="277" r:id="rId30"/>
    <p:sldId id="25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0" autoAdjust="0"/>
    <p:restoredTop sz="94660"/>
  </p:normalViewPr>
  <p:slideViewPr>
    <p:cSldViewPr snapToGrid="0">
      <p:cViewPr varScale="1">
        <p:scale>
          <a:sx n="108" d="100"/>
          <a:sy n="108" d="100"/>
        </p:scale>
        <p:origin x="2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CB5AA2-F6D1-4764-8445-F1137655361D}" type="datetimeFigureOut">
              <a:rPr lang="en-US" smtClean="0"/>
              <a:t>11/13/19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BE8DB8-2FCE-4681-A09F-9EDDFF4DFF30}" type="slidenum">
              <a:rPr lang="en-US" smtClean="0"/>
              <a:t>‹#›</a:t>
            </a:fld>
            <a:endParaRPr lang="en-US"/>
          </a:p>
        </p:txBody>
      </p:sp>
    </p:spTree>
    <p:extLst>
      <p:ext uri="{BB962C8B-B14F-4D97-AF65-F5344CB8AC3E}">
        <p14:creationId xmlns:p14="http://schemas.microsoft.com/office/powerpoint/2010/main" val="4084233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2C89B3-1FD3-41F5-92E7-8271594E68D8}"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878893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ith Date Format">
    <p:spTree>
      <p:nvGrpSpPr>
        <p:cNvPr id="1" name=""/>
        <p:cNvGrpSpPr/>
        <p:nvPr/>
      </p:nvGrpSpPr>
      <p:grpSpPr>
        <a:xfrm>
          <a:off x="0" y="0"/>
          <a:ext cx="0" cy="0"/>
          <a:chOff x="0" y="0"/>
          <a:chExt cx="0" cy="0"/>
        </a:xfrm>
      </p:grpSpPr>
      <p:sp>
        <p:nvSpPr>
          <p:cNvPr id="2" name="Title 1"/>
          <p:cNvSpPr>
            <a:spLocks noGrp="1"/>
          </p:cNvSpPr>
          <p:nvPr>
            <p:ph type="ctrTitle"/>
          </p:nvPr>
        </p:nvSpPr>
        <p:spPr>
          <a:xfrm>
            <a:off x="508005" y="2080611"/>
            <a:ext cx="9542777" cy="530352"/>
          </a:xfrm>
        </p:spPr>
        <p:txBody>
          <a:bodyPr>
            <a:noAutofit/>
          </a:bodyPr>
          <a:lstStyle>
            <a:lvl1pPr algn="l">
              <a:defRPr sz="3067">
                <a:solidFill>
                  <a:schemeClr val="tx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508005" y="2675800"/>
            <a:ext cx="9542777" cy="457200"/>
          </a:xfrm>
        </p:spPr>
        <p:txBody>
          <a:bodyPr>
            <a:noAutofit/>
          </a:bodyPr>
          <a:lstStyle>
            <a:lvl1pPr marL="0" indent="0" algn="l">
              <a:buNone/>
              <a:defRPr sz="2400">
                <a:solidFill>
                  <a:schemeClr val="tx2"/>
                </a:solidFill>
                <a:latin typeface="+mj-lt"/>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17" name="Rectangle 16"/>
          <p:cNvSpPr/>
          <p:nvPr userDrawn="1"/>
        </p:nvSpPr>
        <p:spPr>
          <a:xfrm>
            <a:off x="0" y="0"/>
            <a:ext cx="12192000" cy="11684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 Placeholder 5"/>
          <p:cNvSpPr>
            <a:spLocks noGrp="1"/>
          </p:cNvSpPr>
          <p:nvPr>
            <p:ph type="body" sz="quarter" idx="11" hasCustomPrompt="1"/>
          </p:nvPr>
        </p:nvSpPr>
        <p:spPr>
          <a:xfrm>
            <a:off x="532861" y="5964368"/>
            <a:ext cx="2475555" cy="402347"/>
          </a:xfrm>
        </p:spPr>
        <p:txBody>
          <a:bodyPr>
            <a:noAutofit/>
          </a:bodyPr>
          <a:lstStyle>
            <a:lvl1pPr marL="0" indent="0">
              <a:buNone/>
              <a:defRPr sz="1867">
                <a:solidFill>
                  <a:schemeClr val="bg1">
                    <a:lumMod val="50000"/>
                  </a:schemeClr>
                </a:solidFill>
                <a:latin typeface="+mj-lt"/>
              </a:defRPr>
            </a:lvl1pPr>
          </a:lstStyle>
          <a:p>
            <a:pPr lvl="0"/>
            <a:r>
              <a:rPr lang="en-US" dirty="0"/>
              <a:t>Insert Date</a:t>
            </a:r>
          </a:p>
        </p:txBody>
      </p:sp>
      <p:sp>
        <p:nvSpPr>
          <p:cNvPr id="12" name="Text Placeholder 4"/>
          <p:cNvSpPr>
            <a:spLocks noGrp="1"/>
          </p:cNvSpPr>
          <p:nvPr>
            <p:ph type="body" sz="quarter" idx="14" hasCustomPrompt="1"/>
          </p:nvPr>
        </p:nvSpPr>
        <p:spPr>
          <a:xfrm>
            <a:off x="5999190" y="6422850"/>
            <a:ext cx="3048000" cy="203200"/>
          </a:xfrm>
        </p:spPr>
        <p:txBody>
          <a:bodyPr wrap="none">
            <a:noAutofit/>
          </a:bodyPr>
          <a:lstStyle>
            <a:lvl1pPr marL="0" indent="0" algn="r">
              <a:buNone/>
              <a:defRPr sz="1067">
                <a:solidFill>
                  <a:schemeClr val="bg1">
                    <a:lumMod val="50000"/>
                  </a:schemeClr>
                </a:solidFill>
                <a:latin typeface="+mj-lt"/>
              </a:defRPr>
            </a:lvl1pPr>
          </a:lstStyle>
          <a:p>
            <a:pPr lvl="0"/>
            <a:r>
              <a:rPr lang="en-US" dirty="0"/>
              <a:t>TCS Confidential</a:t>
            </a:r>
          </a:p>
        </p:txBody>
      </p:sp>
      <p:pic>
        <p:nvPicPr>
          <p:cNvPr id="4" name="Picture 3"/>
          <p:cNvPicPr>
            <a:picLocks noChangeAspect="1"/>
          </p:cNvPicPr>
          <p:nvPr userDrawn="1"/>
        </p:nvPicPr>
        <p:blipFill>
          <a:blip r:embed="rId2"/>
          <a:stretch>
            <a:fillRect/>
          </a:stretch>
        </p:blipFill>
        <p:spPr>
          <a:xfrm>
            <a:off x="5238391" y="107950"/>
            <a:ext cx="5331875" cy="952500"/>
          </a:xfrm>
          <a:prstGeom prst="rect">
            <a:avLst/>
          </a:prstGeom>
        </p:spPr>
      </p:pic>
      <p:pic>
        <p:nvPicPr>
          <p:cNvPr id="6" name="Picture 5"/>
          <p:cNvPicPr>
            <a:picLocks noChangeAspect="1"/>
          </p:cNvPicPr>
          <p:nvPr userDrawn="1"/>
        </p:nvPicPr>
        <p:blipFill>
          <a:blip r:embed="rId3"/>
          <a:stretch>
            <a:fillRect/>
          </a:stretch>
        </p:blipFill>
        <p:spPr>
          <a:xfrm>
            <a:off x="0" y="107950"/>
            <a:ext cx="1391936" cy="948818"/>
          </a:xfrm>
          <a:prstGeom prst="rect">
            <a:avLst/>
          </a:prstGeom>
        </p:spPr>
      </p:pic>
      <p:sp>
        <p:nvSpPr>
          <p:cNvPr id="42" name="Freeform 41"/>
          <p:cNvSpPr>
            <a:spLocks noEditPoints="1"/>
          </p:cNvSpPr>
          <p:nvPr userDrawn="1"/>
        </p:nvSpPr>
        <p:spPr bwMode="auto">
          <a:xfrm>
            <a:off x="11382320" y="6468315"/>
            <a:ext cx="652551" cy="11227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43" name="Freeform 42"/>
          <p:cNvSpPr>
            <a:spLocks noEditPoints="1"/>
          </p:cNvSpPr>
          <p:nvPr userDrawn="1"/>
        </p:nvSpPr>
        <p:spPr bwMode="auto">
          <a:xfrm>
            <a:off x="10301799" y="6468315"/>
            <a:ext cx="1040973" cy="11227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44" name="Freeform 43"/>
          <p:cNvSpPr>
            <a:spLocks noEditPoints="1"/>
          </p:cNvSpPr>
          <p:nvPr userDrawn="1"/>
        </p:nvSpPr>
        <p:spPr bwMode="auto">
          <a:xfrm>
            <a:off x="9807442" y="6469719"/>
            <a:ext cx="439271" cy="109463"/>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pic>
        <p:nvPicPr>
          <p:cNvPr id="45" name="Picture 4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25" y="5071533"/>
            <a:ext cx="12192000" cy="1786467"/>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87864" y="4576"/>
            <a:ext cx="1320961" cy="1278349"/>
          </a:xfrm>
          <a:prstGeom prst="rect">
            <a:avLst/>
          </a:prstGeom>
        </p:spPr>
      </p:pic>
    </p:spTree>
    <p:extLst>
      <p:ext uri="{BB962C8B-B14F-4D97-AF65-F5344CB8AC3E}">
        <p14:creationId xmlns:p14="http://schemas.microsoft.com/office/powerpoint/2010/main" val="2818996106"/>
      </p:ext>
    </p:extLst>
  </p:cSld>
  <p:clrMapOvr>
    <a:masterClrMapping/>
  </p:clrMapOvr>
  <p:extLst>
    <p:ext uri="{DCECCB84-F9BA-43D5-87BE-67443E8EF086}">
      <p15:sldGuideLst xmlns:p15="http://schemas.microsoft.com/office/powerpoint/2012/main">
        <p15:guide id="1" orient="horz" pos="2160">
          <p15:clr>
            <a:srgbClr val="FBAE40"/>
          </p15:clr>
        </p15:guide>
        <p15:guide id="2" pos="74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76801"/>
            <a:ext cx="7315200" cy="566739"/>
          </a:xfrm>
        </p:spPr>
        <p:txBody>
          <a:bodyPr anchor="b">
            <a:noAutofit/>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43002"/>
            <a:ext cx="7315200" cy="3660775"/>
          </a:xfrm>
        </p:spPr>
        <p:txBody>
          <a:bodyPr>
            <a:no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2389717" y="5443539"/>
            <a:ext cx="7315200" cy="804863"/>
          </a:xfrm>
        </p:spPr>
        <p:txBody>
          <a:bodyPr>
            <a:no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092262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Table Placeholder 2"/>
          <p:cNvSpPr>
            <a:spLocks noGrp="1"/>
          </p:cNvSpPr>
          <p:nvPr>
            <p:ph type="tbl" idx="1"/>
          </p:nvPr>
        </p:nvSpPr>
        <p:spPr>
          <a:xfrm>
            <a:off x="684405" y="1190626"/>
            <a:ext cx="11161184" cy="1323975"/>
          </a:xfrm>
          <a:ln>
            <a:solidFill>
              <a:schemeClr val="bg1"/>
            </a:solidFill>
          </a:ln>
        </p:spPr>
        <p:txBody>
          <a:bodyPr/>
          <a:lstStyle>
            <a:lvl1pPr>
              <a:buNone/>
              <a:defRPr>
                <a:solidFill>
                  <a:schemeClr val="bg1"/>
                </a:solidFill>
              </a:defRPr>
            </a:lvl1pPr>
          </a:lstStyle>
          <a:p>
            <a:pPr lvl="0"/>
            <a:r>
              <a:rPr lang="en-US" noProof="0" dirty="0"/>
              <a:t>Click icon to add table</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213652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48192" y="1168400"/>
            <a:ext cx="11237408" cy="5156200"/>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59001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71424" y="1189037"/>
            <a:ext cx="2743200" cy="5135563"/>
          </a:xfrm>
        </p:spPr>
        <p:txBody>
          <a:bodyPr vert="eaVert">
            <a:normAutofit/>
          </a:bodyPr>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51544" y="1189037"/>
            <a:ext cx="8253789" cy="5135563"/>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8529052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dirty="0"/>
              <a:t>Click to edit Master title style</a:t>
            </a:r>
          </a:p>
        </p:txBody>
      </p:sp>
    </p:spTree>
    <p:extLst>
      <p:ext uri="{BB962C8B-B14F-4D97-AF65-F5344CB8AC3E}">
        <p14:creationId xmlns:p14="http://schemas.microsoft.com/office/powerpoint/2010/main" val="878241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aded Globe">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762228"/>
      </p:ext>
    </p:extLst>
  </p:cSld>
  <p:clrMapOvr>
    <a:masterClrMapping/>
  </p:clrMapOvr>
  <p:extLst>
    <p:ext uri="{DCECCB84-F9BA-43D5-87BE-67443E8EF086}">
      <p15:sldGuideLst xmlns:p15="http://schemas.microsoft.com/office/powerpoint/2012/main">
        <p15:guide id="1" orient="horz" pos="2160">
          <p15:clr>
            <a:srgbClr val="FBAE40"/>
          </p15:clr>
        </p15:guide>
        <p15:guide id="2" pos="379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128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9_Title slide with Visual">
    <p:spTree>
      <p:nvGrpSpPr>
        <p:cNvPr id="1" name=""/>
        <p:cNvGrpSpPr/>
        <p:nvPr/>
      </p:nvGrpSpPr>
      <p:grpSpPr>
        <a:xfrm>
          <a:off x="0" y="0"/>
          <a:ext cx="0" cy="0"/>
          <a:chOff x="0" y="0"/>
          <a:chExt cx="0" cy="0"/>
        </a:xfrm>
      </p:grpSpPr>
      <p:pic>
        <p:nvPicPr>
          <p:cNvPr id="2050" name="Picture 2" descr="R:\Template\Final Image 240614_9-16_Lowres\16-9 B\Rowing-Close-up.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793" b="1568"/>
          <a:stretch/>
        </p:blipFill>
        <p:spPr bwMode="auto">
          <a:xfrm>
            <a:off x="-8847" y="0"/>
            <a:ext cx="12199641"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flipH="1">
            <a:off x="1422401" y="4648200"/>
            <a:ext cx="10769599" cy="2209800"/>
          </a:xfrm>
          <a:prstGeom prst="rect">
            <a:avLst/>
          </a:prstGeom>
          <a:solidFill>
            <a:srgbClr val="55A51C">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9170"/>
            <a:endParaRPr lang="en-US" sz="2400" dirty="0">
              <a:latin typeface="Calibri" panose="020F0502020204030204" pitchFamily="34" charset="0"/>
            </a:endParaRPr>
          </a:p>
        </p:txBody>
      </p:sp>
      <p:sp>
        <p:nvSpPr>
          <p:cNvPr id="2" name="Title 1"/>
          <p:cNvSpPr>
            <a:spLocks noGrp="1"/>
          </p:cNvSpPr>
          <p:nvPr>
            <p:ph type="title" hasCustomPrompt="1"/>
          </p:nvPr>
        </p:nvSpPr>
        <p:spPr>
          <a:xfrm>
            <a:off x="1828800" y="5454335"/>
            <a:ext cx="7936992" cy="457200"/>
          </a:xfrm>
        </p:spPr>
        <p:txBody>
          <a:bodyPr anchor="t">
            <a:noAutofit/>
          </a:bodyPr>
          <a:lstStyle>
            <a:lvl1pPr algn="l">
              <a:defRPr sz="2400" b="0" cap="none">
                <a:solidFill>
                  <a:schemeClr val="bg1"/>
                </a:solidFill>
                <a:latin typeface="+mj-lt"/>
              </a:defRPr>
            </a:lvl1pPr>
          </a:lstStyle>
          <a:p>
            <a:r>
              <a:rPr lang="en-US" dirty="0"/>
              <a:t>Click to add subtitle </a:t>
            </a:r>
          </a:p>
        </p:txBody>
      </p:sp>
      <p:sp>
        <p:nvSpPr>
          <p:cNvPr id="3" name="Text Placeholder 2"/>
          <p:cNvSpPr>
            <a:spLocks noGrp="1"/>
          </p:cNvSpPr>
          <p:nvPr>
            <p:ph type="body" idx="1" hasCustomPrompt="1"/>
          </p:nvPr>
        </p:nvSpPr>
        <p:spPr>
          <a:xfrm>
            <a:off x="1828800" y="4873752"/>
            <a:ext cx="8229600" cy="530352"/>
          </a:xfrm>
        </p:spPr>
        <p:txBody>
          <a:bodyPr anchor="b">
            <a:noAutofit/>
          </a:bodyPr>
          <a:lstStyle>
            <a:lvl1pPr marL="0" indent="0" algn="l">
              <a:buNone/>
              <a:defRPr sz="3067" b="0">
                <a:solidFill>
                  <a:schemeClr val="bg1"/>
                </a:solidFill>
                <a:latin typeface="+mj-lt"/>
              </a:defRPr>
            </a:lvl1pPr>
            <a:lvl2pPr marL="457189" indent="0">
              <a:buNone/>
              <a:defRPr sz="1867">
                <a:solidFill>
                  <a:schemeClr val="tx1">
                    <a:tint val="75000"/>
                  </a:schemeClr>
                </a:solidFill>
              </a:defRPr>
            </a:lvl2pPr>
            <a:lvl3pPr marL="914377" indent="0">
              <a:buNone/>
              <a:defRPr sz="1600">
                <a:solidFill>
                  <a:schemeClr val="tx1">
                    <a:tint val="75000"/>
                  </a:schemeClr>
                </a:solidFill>
              </a:defRPr>
            </a:lvl3pPr>
            <a:lvl4pPr marL="1371566" indent="0">
              <a:buNone/>
              <a:defRPr sz="1467">
                <a:solidFill>
                  <a:schemeClr val="tx1">
                    <a:tint val="75000"/>
                  </a:schemeClr>
                </a:solidFill>
              </a:defRPr>
            </a:lvl4pPr>
            <a:lvl5pPr marL="1828754" indent="0">
              <a:buNone/>
              <a:defRPr sz="1467">
                <a:solidFill>
                  <a:schemeClr val="tx1">
                    <a:tint val="75000"/>
                  </a:schemeClr>
                </a:solidFill>
              </a:defRPr>
            </a:lvl5pPr>
            <a:lvl6pPr marL="2285943" indent="0">
              <a:buNone/>
              <a:defRPr sz="1467">
                <a:solidFill>
                  <a:schemeClr val="tx1">
                    <a:tint val="75000"/>
                  </a:schemeClr>
                </a:solidFill>
              </a:defRPr>
            </a:lvl6pPr>
            <a:lvl7pPr marL="2743131" indent="0">
              <a:buNone/>
              <a:defRPr sz="1467">
                <a:solidFill>
                  <a:schemeClr val="tx1">
                    <a:tint val="75000"/>
                  </a:schemeClr>
                </a:solidFill>
              </a:defRPr>
            </a:lvl7pPr>
            <a:lvl8pPr marL="3200320" indent="0">
              <a:buNone/>
              <a:defRPr sz="1467">
                <a:solidFill>
                  <a:schemeClr val="tx1">
                    <a:tint val="75000"/>
                  </a:schemeClr>
                </a:solidFill>
              </a:defRPr>
            </a:lvl8pPr>
            <a:lvl9pPr marL="3657509" indent="0">
              <a:buNone/>
              <a:defRPr sz="1467">
                <a:solidFill>
                  <a:schemeClr val="tx1">
                    <a:tint val="75000"/>
                  </a:schemeClr>
                </a:solidFill>
              </a:defRPr>
            </a:lvl9pPr>
          </a:lstStyle>
          <a:p>
            <a:pPr lvl="0"/>
            <a:r>
              <a:rPr lang="en-US" dirty="0"/>
              <a:t>Click to add title</a:t>
            </a:r>
          </a:p>
        </p:txBody>
      </p:sp>
      <p:sp>
        <p:nvSpPr>
          <p:cNvPr id="19" name="Text Placeholder 6"/>
          <p:cNvSpPr>
            <a:spLocks noGrp="1"/>
          </p:cNvSpPr>
          <p:nvPr>
            <p:ph type="body" sz="quarter" idx="10" hasCustomPrompt="1"/>
          </p:nvPr>
        </p:nvSpPr>
        <p:spPr>
          <a:xfrm>
            <a:off x="1844192" y="6387400"/>
            <a:ext cx="2370667" cy="378619"/>
          </a:xfrm>
        </p:spPr>
        <p:txBody>
          <a:bodyPr>
            <a:noAutofit/>
          </a:bodyPr>
          <a:lstStyle>
            <a:lvl1pPr marL="0" indent="0">
              <a:buNone/>
              <a:defRPr sz="1867">
                <a:solidFill>
                  <a:schemeClr val="bg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Insert Date</a:t>
            </a:r>
          </a:p>
        </p:txBody>
      </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737497" y="6295415"/>
            <a:ext cx="2454503" cy="562588"/>
          </a:xfrm>
          <a:prstGeom prst="rect">
            <a:avLst/>
          </a:prstGeom>
        </p:spPr>
      </p:pic>
      <p:sp>
        <p:nvSpPr>
          <p:cNvPr id="20" name="Text Placeholder 10"/>
          <p:cNvSpPr>
            <a:spLocks noGrp="1"/>
          </p:cNvSpPr>
          <p:nvPr>
            <p:ph type="body" sz="quarter" idx="13" hasCustomPrompt="1"/>
          </p:nvPr>
        </p:nvSpPr>
        <p:spPr>
          <a:xfrm>
            <a:off x="4748527" y="6458907"/>
            <a:ext cx="3241040" cy="284661"/>
          </a:xfrm>
        </p:spPr>
        <p:txBody>
          <a:bodyPr wrap="none" anchor="ctr">
            <a:normAutofit/>
          </a:bodyPr>
          <a:lstStyle>
            <a:lvl1pPr marL="0" indent="0" algn="r">
              <a:buFont typeface="+mj-lt"/>
              <a:buNone/>
              <a:defRPr sz="1133" b="0" baseline="0">
                <a:solidFill>
                  <a:schemeClr val="bg1"/>
                </a:solidFill>
                <a:latin typeface="+mj-lt"/>
              </a:defRPr>
            </a:lvl1pPr>
          </a:lstStyle>
          <a:p>
            <a:pPr lvl="0"/>
            <a:r>
              <a:rPr lang="en-US" dirty="0"/>
              <a:t>Click to add Information Classification</a:t>
            </a:r>
          </a:p>
        </p:txBody>
      </p:sp>
      <p:grpSp>
        <p:nvGrpSpPr>
          <p:cNvPr id="18" name="Group 17"/>
          <p:cNvGrpSpPr/>
          <p:nvPr/>
        </p:nvGrpSpPr>
        <p:grpSpPr>
          <a:xfrm>
            <a:off x="381005" y="257176"/>
            <a:ext cx="11507764" cy="424339"/>
            <a:chOff x="285753" y="192882"/>
            <a:chExt cx="8630823" cy="318254"/>
          </a:xfrm>
        </p:grpSpPr>
        <p:sp>
          <p:nvSpPr>
            <p:cNvPr id="2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sz="2489" dirty="0">
                <a:latin typeface="Myriad Pro"/>
              </a:endParaRPr>
            </a:p>
          </p:txBody>
        </p:sp>
        <p:grpSp>
          <p:nvGrpSpPr>
            <p:cNvPr id="25" name="Group 15"/>
            <p:cNvGrpSpPr/>
            <p:nvPr/>
          </p:nvGrpSpPr>
          <p:grpSpPr>
            <a:xfrm>
              <a:off x="285753" y="250031"/>
              <a:ext cx="1670572" cy="84203"/>
              <a:chOff x="68096" y="6650480"/>
              <a:chExt cx="2503487" cy="127000"/>
            </a:xfrm>
            <a:solidFill>
              <a:schemeClr val="bg1"/>
            </a:solidFill>
          </p:grpSpPr>
          <p:sp>
            <p:nvSpPr>
              <p:cNvPr id="27" name="Freeform 26"/>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89" dirty="0">
                  <a:solidFill>
                    <a:schemeClr val="bg1"/>
                  </a:solidFill>
                  <a:latin typeface="Myriad Pro"/>
                </a:endParaRPr>
              </a:p>
            </p:txBody>
          </p:sp>
          <p:sp>
            <p:nvSpPr>
              <p:cNvPr id="28" name="Freeform 27"/>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89" dirty="0">
                  <a:solidFill>
                    <a:schemeClr val="bg1"/>
                  </a:solidFill>
                  <a:latin typeface="Myriad Pro"/>
                </a:endParaRPr>
              </a:p>
            </p:txBody>
          </p:sp>
          <p:sp>
            <p:nvSpPr>
              <p:cNvPr id="36" name="Freeform 35"/>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89" dirty="0">
                  <a:solidFill>
                    <a:schemeClr val="bg1"/>
                  </a:solidFill>
                  <a:latin typeface="Myriad Pro"/>
                </a:endParaRPr>
              </a:p>
            </p:txBody>
          </p:sp>
        </p:grpSp>
        <p:sp>
          <p:nvSpPr>
            <p:cNvPr id="26" name="Freeform 25"/>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chemeClr val="bg1"/>
                </a:solidFill>
                <a:effectLst/>
                <a:uLnTx/>
                <a:uFillTx/>
                <a:latin typeface="Myriad Pro"/>
              </a:endParaRPr>
            </a:p>
          </p:txBody>
        </p:sp>
      </p:grpSp>
      <p:sp>
        <p:nvSpPr>
          <p:cNvPr id="30" name="TextBox 29"/>
          <p:cNvSpPr txBox="1"/>
          <p:nvPr userDrawn="1"/>
        </p:nvSpPr>
        <p:spPr>
          <a:xfrm>
            <a:off x="7891048" y="6474501"/>
            <a:ext cx="2472152" cy="215444"/>
          </a:xfrm>
          <a:prstGeom prst="rect">
            <a:avLst/>
          </a:prstGeom>
          <a:noFill/>
        </p:spPr>
        <p:txBody>
          <a:bodyPr wrap="none" rtlCol="0">
            <a:spAutoFit/>
          </a:bodyPr>
          <a:lstStyle/>
          <a:p>
            <a:pPr algn="r"/>
            <a:r>
              <a:rPr lang="en-US" sz="800" dirty="0">
                <a:solidFill>
                  <a:prstClr val="white"/>
                </a:solidFill>
                <a:latin typeface="+mj-lt"/>
              </a:rPr>
              <a:t>|   Copyright © 2018 Tata Consultancy Services Limited</a:t>
            </a:r>
          </a:p>
        </p:txBody>
      </p:sp>
      <p:pic>
        <p:nvPicPr>
          <p:cNvPr id="31" name="Picture 3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 y="0"/>
            <a:ext cx="12191999" cy="1247648"/>
          </a:xfrm>
          <a:prstGeom prst="rect">
            <a:avLst/>
          </a:prstGeom>
          <a:solidFill>
            <a:schemeClr val="bg1"/>
          </a:solidFill>
        </p:spPr>
      </p:pic>
    </p:spTree>
    <p:extLst>
      <p:ext uri="{BB962C8B-B14F-4D97-AF65-F5344CB8AC3E}">
        <p14:creationId xmlns:p14="http://schemas.microsoft.com/office/powerpoint/2010/main" val="3828607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Tree>
    <p:extLst>
      <p:ext uri="{BB962C8B-B14F-4D97-AF65-F5344CB8AC3E}">
        <p14:creationId xmlns:p14="http://schemas.microsoft.com/office/powerpoint/2010/main" val="186673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1576100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Tree>
    <p:extLst>
      <p:ext uri="{BB962C8B-B14F-4D97-AF65-F5344CB8AC3E}">
        <p14:creationId xmlns:p14="http://schemas.microsoft.com/office/powerpoint/2010/main" val="24463324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3" name="Content Placeholder 2"/>
          <p:cNvSpPr>
            <a:spLocks noGrp="1"/>
          </p:cNvSpPr>
          <p:nvPr>
            <p:ph sz="half" idx="1"/>
          </p:nvPr>
        </p:nvSpPr>
        <p:spPr>
          <a:xfrm>
            <a:off x="570896" y="1189037"/>
            <a:ext cx="5384800" cy="4525963"/>
          </a:xfrm>
        </p:spPr>
        <p:txBody>
          <a:bodyPr>
            <a:noAutofit/>
          </a:bodyPr>
          <a:lstStyle>
            <a:lvl1pPr>
              <a:defRPr sz="2267"/>
            </a:lvl1pPr>
            <a:lvl2pPr>
              <a:defRPr sz="2000"/>
            </a:lvl2pPr>
            <a:lvl3pPr>
              <a:defRPr sz="1867"/>
            </a:lvl3pPr>
            <a:lvl4pPr>
              <a:defRPr sz="1600"/>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6371768" y="1189037"/>
            <a:ext cx="5384800" cy="4525963"/>
          </a:xfrm>
        </p:spPr>
        <p:txBody>
          <a:bodyPr>
            <a:noAutofit/>
          </a:bodyPr>
          <a:lstStyle>
            <a:lvl1pPr>
              <a:defRPr sz="2267"/>
            </a:lvl1pPr>
            <a:lvl2pPr>
              <a:defRPr sz="2000"/>
            </a:lvl2pPr>
            <a:lvl3pPr>
              <a:defRPr sz="1867"/>
            </a:lvl3pPr>
            <a:lvl4pPr>
              <a:defRPr sz="1600"/>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6685506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886201"/>
            <a:ext cx="10363200" cy="622300"/>
          </a:xfrm>
        </p:spPr>
        <p:txBody>
          <a:bodyPr anchor="t">
            <a:noAutofit/>
          </a:bodyPr>
          <a:lstStyle>
            <a:lvl1pPr algn="ctr">
              <a:defRPr sz="2800" b="0"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5"/>
            <a:ext cx="10363200" cy="750887"/>
          </a:xfrm>
        </p:spPr>
        <p:txBody>
          <a:bodyPr anchor="b">
            <a:noAutofit/>
          </a:bodyPr>
          <a:lstStyle>
            <a:lvl1pPr marL="0" indent="0" algn="ctr">
              <a:buNone/>
              <a:defRPr sz="2800">
                <a:solidFill>
                  <a:schemeClr val="tx1"/>
                </a:solidFill>
              </a:defRPr>
            </a:lvl1pPr>
            <a:lvl2pPr marL="457189" indent="0">
              <a:buNone/>
              <a:defRPr sz="1867">
                <a:solidFill>
                  <a:schemeClr val="tx1">
                    <a:tint val="75000"/>
                  </a:schemeClr>
                </a:solidFill>
              </a:defRPr>
            </a:lvl2pPr>
            <a:lvl3pPr marL="914377" indent="0">
              <a:buNone/>
              <a:defRPr sz="1600">
                <a:solidFill>
                  <a:schemeClr val="tx1">
                    <a:tint val="75000"/>
                  </a:schemeClr>
                </a:solidFill>
              </a:defRPr>
            </a:lvl3pPr>
            <a:lvl4pPr marL="1371566" indent="0">
              <a:buNone/>
              <a:defRPr sz="1467">
                <a:solidFill>
                  <a:schemeClr val="tx1">
                    <a:tint val="75000"/>
                  </a:schemeClr>
                </a:solidFill>
              </a:defRPr>
            </a:lvl4pPr>
            <a:lvl5pPr marL="1828754" indent="0">
              <a:buNone/>
              <a:defRPr sz="1467">
                <a:solidFill>
                  <a:schemeClr val="tx1">
                    <a:tint val="75000"/>
                  </a:schemeClr>
                </a:solidFill>
              </a:defRPr>
            </a:lvl5pPr>
            <a:lvl6pPr marL="2285943" indent="0">
              <a:buNone/>
              <a:defRPr sz="1467">
                <a:solidFill>
                  <a:schemeClr val="tx1">
                    <a:tint val="75000"/>
                  </a:schemeClr>
                </a:solidFill>
              </a:defRPr>
            </a:lvl6pPr>
            <a:lvl7pPr marL="2743131" indent="0">
              <a:buNone/>
              <a:defRPr sz="1467">
                <a:solidFill>
                  <a:schemeClr val="tx1">
                    <a:tint val="75000"/>
                  </a:schemeClr>
                </a:solidFill>
              </a:defRPr>
            </a:lvl7pPr>
            <a:lvl8pPr marL="3200320" indent="0">
              <a:buNone/>
              <a:defRPr sz="1467">
                <a:solidFill>
                  <a:schemeClr val="tx1">
                    <a:tint val="75000"/>
                  </a:schemeClr>
                </a:solidFill>
              </a:defRPr>
            </a:lvl8pPr>
            <a:lvl9pPr marL="3657509" indent="0">
              <a:buNone/>
              <a:defRPr sz="1467">
                <a:solidFill>
                  <a:schemeClr val="tx1">
                    <a:tint val="75000"/>
                  </a:schemeClr>
                </a:solidFill>
              </a:defRPr>
            </a:lvl9pPr>
          </a:lstStyle>
          <a:p>
            <a:pPr lvl="0"/>
            <a:r>
              <a:rPr lang="en-US"/>
              <a:t>Click to edit Master text styles</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27887421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70896" y="1187451"/>
            <a:ext cx="5386917" cy="712787"/>
          </a:xfrm>
        </p:spPr>
        <p:txBody>
          <a:bodyPr anchor="b">
            <a:noAutofit/>
          </a:bodyPr>
          <a:lstStyle>
            <a:lvl1pPr marL="0" indent="0">
              <a:buNone/>
              <a:defRPr sz="24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570896" y="1916112"/>
            <a:ext cx="5386917" cy="3951288"/>
          </a:xfrm>
        </p:spPr>
        <p:txBody>
          <a:bodyPr>
            <a:noAutofit/>
          </a:bodyPr>
          <a:lstStyle>
            <a:lvl1pPr>
              <a:defRPr sz="2267"/>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348185" y="1187451"/>
            <a:ext cx="5389033" cy="712787"/>
          </a:xfrm>
        </p:spPr>
        <p:txBody>
          <a:bodyPr anchor="b">
            <a:noAutofit/>
          </a:bodyPr>
          <a:lstStyle>
            <a:lvl1pPr marL="0" indent="0">
              <a:buNone/>
              <a:defRPr sz="24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48185" y="1916112"/>
            <a:ext cx="5389033" cy="3951288"/>
          </a:xfrm>
        </p:spPr>
        <p:txBody>
          <a:bodyPr>
            <a:noAutofit/>
          </a:bodyPr>
          <a:lstStyle>
            <a:lvl1pPr>
              <a:defRPr sz="2267"/>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1442499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898" y="1125539"/>
            <a:ext cx="4011084" cy="787399"/>
          </a:xfrm>
        </p:spPr>
        <p:txBody>
          <a:bodyPr anchor="b">
            <a:noAutofit/>
          </a:bodyPr>
          <a:lstStyle>
            <a:lvl1pPr algn="l">
              <a:defRPr sz="2267" b="1">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805437" y="1125539"/>
            <a:ext cx="6815667" cy="5199063"/>
          </a:xfrm>
        </p:spPr>
        <p:txBody>
          <a:bodyPr>
            <a:noAutofit/>
          </a:bodyPr>
          <a:lstStyle>
            <a:lvl1pPr>
              <a:defRPr sz="2267"/>
            </a:lvl1pPr>
            <a:lvl2pPr>
              <a:defRPr sz="2000"/>
            </a:lvl2pPr>
            <a:lvl3pPr>
              <a:defRPr sz="1867"/>
            </a:lvl3pPr>
            <a:lvl4pPr>
              <a:defRPr sz="16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570898" y="1951037"/>
            <a:ext cx="4011084" cy="4373563"/>
          </a:xfrm>
        </p:spPr>
        <p:txBody>
          <a:bodyPr>
            <a:noAutofit/>
          </a:bodyPr>
          <a:lstStyle>
            <a:lvl1pPr marL="0" indent="0">
              <a:buNone/>
              <a:defRPr sz="2267"/>
            </a:lvl1pPr>
            <a:lvl2pPr marL="457189" indent="0">
              <a:buNone/>
              <a:defRPr sz="1200"/>
            </a:lvl2pPr>
            <a:lvl3pPr marL="914377" indent="0">
              <a:buNone/>
              <a:defRPr sz="1067"/>
            </a:lvl3pPr>
            <a:lvl4pPr marL="1371566" indent="0">
              <a:buNone/>
              <a:defRPr sz="933"/>
            </a:lvl4pPr>
            <a:lvl5pPr marL="1828754" indent="0">
              <a:buNone/>
              <a:defRPr sz="933"/>
            </a:lvl5pPr>
            <a:lvl6pPr marL="2285943" indent="0">
              <a:buNone/>
              <a:defRPr sz="933"/>
            </a:lvl6pPr>
            <a:lvl7pPr marL="2743131" indent="0">
              <a:buNone/>
              <a:defRPr sz="933"/>
            </a:lvl7pPr>
            <a:lvl8pPr marL="3200320" indent="0">
              <a:buNone/>
              <a:defRPr sz="933"/>
            </a:lvl8pPr>
            <a:lvl9pPr marL="3657509" indent="0">
              <a:buNone/>
              <a:defRPr sz="933"/>
            </a:lvl9pPr>
          </a:lstStyle>
          <a:p>
            <a:pPr lvl="0"/>
            <a:r>
              <a:rPr lang="en-US"/>
              <a:t>Click to edit Master text styles</a:t>
            </a:r>
          </a:p>
        </p:txBody>
      </p:sp>
      <p:sp>
        <p:nvSpPr>
          <p:cNvPr id="5"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41732807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76801"/>
            <a:ext cx="7315200" cy="566739"/>
          </a:xfrm>
        </p:spPr>
        <p:txBody>
          <a:bodyPr anchor="b">
            <a:noAutofit/>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43002"/>
            <a:ext cx="7315200" cy="3660775"/>
          </a:xfrm>
        </p:spPr>
        <p:txBody>
          <a:bodyPr>
            <a:no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2389717" y="5443539"/>
            <a:ext cx="7315200" cy="804863"/>
          </a:xfrm>
        </p:spPr>
        <p:txBody>
          <a:bodyPr>
            <a:noAutofit/>
          </a:bodyPr>
          <a:lstStyle>
            <a:lvl1pPr marL="0" indent="0">
              <a:buNone/>
              <a:defRPr sz="1467"/>
            </a:lvl1pPr>
            <a:lvl2pPr marL="457189" indent="0">
              <a:buNone/>
              <a:defRPr sz="1200"/>
            </a:lvl2pPr>
            <a:lvl3pPr marL="914377" indent="0">
              <a:buNone/>
              <a:defRPr sz="1067"/>
            </a:lvl3pPr>
            <a:lvl4pPr marL="1371566" indent="0">
              <a:buNone/>
              <a:defRPr sz="933"/>
            </a:lvl4pPr>
            <a:lvl5pPr marL="1828754" indent="0">
              <a:buNone/>
              <a:defRPr sz="933"/>
            </a:lvl5pPr>
            <a:lvl6pPr marL="2285943" indent="0">
              <a:buNone/>
              <a:defRPr sz="933"/>
            </a:lvl6pPr>
            <a:lvl7pPr marL="2743131" indent="0">
              <a:buNone/>
              <a:defRPr sz="933"/>
            </a:lvl7pPr>
            <a:lvl8pPr marL="3200320" indent="0">
              <a:buNone/>
              <a:defRPr sz="933"/>
            </a:lvl8pPr>
            <a:lvl9pPr marL="3657509" indent="0">
              <a:buNone/>
              <a:defRPr sz="933"/>
            </a:lvl9pPr>
          </a:lstStyle>
          <a:p>
            <a:pPr lvl="0"/>
            <a:r>
              <a:rPr lang="en-US"/>
              <a:t>Click to edit Master text styles</a:t>
            </a:r>
          </a:p>
        </p:txBody>
      </p:sp>
      <p:sp>
        <p:nvSpPr>
          <p:cNvPr id="5"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0496055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Table Placeholder 2"/>
          <p:cNvSpPr>
            <a:spLocks noGrp="1"/>
          </p:cNvSpPr>
          <p:nvPr>
            <p:ph type="tbl" idx="1"/>
          </p:nvPr>
        </p:nvSpPr>
        <p:spPr>
          <a:xfrm>
            <a:off x="684405" y="1190626"/>
            <a:ext cx="11161184" cy="1323975"/>
          </a:xfrm>
          <a:ln>
            <a:solidFill>
              <a:schemeClr val="bg1"/>
            </a:solidFill>
          </a:ln>
        </p:spPr>
        <p:txBody>
          <a:bodyPr/>
          <a:lstStyle>
            <a:lvl1pPr>
              <a:buNone/>
              <a:defRPr>
                <a:solidFill>
                  <a:schemeClr val="bg1"/>
                </a:solidFill>
              </a:defRPr>
            </a:lvl1pPr>
          </a:lstStyle>
          <a:p>
            <a:pPr lvl="0"/>
            <a:r>
              <a:rPr lang="en-US" noProof="0" dirty="0"/>
              <a:t>Click icon to add table</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2189497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48192" y="1168400"/>
            <a:ext cx="11237408" cy="5156200"/>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790381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71424" y="1189039"/>
            <a:ext cx="2743200" cy="5135563"/>
          </a:xfrm>
        </p:spPr>
        <p:txBody>
          <a:bodyPr vert="eaVert">
            <a:normAutofit/>
          </a:bodyPr>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51544" y="1189039"/>
            <a:ext cx="8253789" cy="5135563"/>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17613957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lvl3pPr>
              <a:defRPr/>
            </a:lvl3pPr>
            <a:lvl4pPr>
              <a:defRPr sz="1600"/>
            </a:lvl4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9159134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eparator Slide 1">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userDrawn="1"/>
        </p:nvSpPr>
        <p:spPr>
          <a:xfrm>
            <a:off x="4" y="12700"/>
            <a:ext cx="12192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91440" tIns="45720" rIns="91440" bIns="45720"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ysClr val="window" lastClr="FFFFFF"/>
              </a:solidFill>
              <a:effectLst/>
              <a:uLnTx/>
              <a:uFillTx/>
              <a:latin typeface="Calibri" panose="020F0502020204030204" pitchFamily="34" charset="0"/>
              <a:ea typeface="+mn-ea"/>
              <a:cs typeface="+mn-cs"/>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8919336" y="6295415"/>
            <a:ext cx="3272669" cy="562588"/>
          </a:xfrm>
          <a:prstGeom prst="rect">
            <a:avLst/>
          </a:prstGeom>
        </p:spPr>
      </p:pic>
      <p:sp>
        <p:nvSpPr>
          <p:cNvPr id="2" name="Title 1"/>
          <p:cNvSpPr>
            <a:spLocks noGrp="1"/>
          </p:cNvSpPr>
          <p:nvPr>
            <p:ph type="ctrTitle"/>
          </p:nvPr>
        </p:nvSpPr>
        <p:spPr>
          <a:xfrm>
            <a:off x="508004" y="2702817"/>
            <a:ext cx="8229600" cy="753608"/>
          </a:xfrm>
          <a:prstGeom prst="rect">
            <a:avLst/>
          </a:prstGeom>
        </p:spPr>
        <p:txBody>
          <a:bodyPr lIns="68580" tIns="34290" rIns="68580" bIns="34290" anchor="t">
            <a:noAutofit/>
          </a:bodyPr>
          <a:lstStyle>
            <a:lvl1pPr algn="l">
              <a:defRPr sz="3067">
                <a:solidFill>
                  <a:schemeClr val="bg1"/>
                </a:solidFill>
                <a:latin typeface="Calibri" panose="020F0502020204030204" pitchFamily="34" charset="0"/>
              </a:defRPr>
            </a:lvl1pPr>
          </a:lstStyle>
          <a:p>
            <a:r>
              <a:rPr lang="en-US" dirty="0"/>
              <a:t>Click to edit Master title style</a:t>
            </a:r>
          </a:p>
        </p:txBody>
      </p:sp>
      <p:sp>
        <p:nvSpPr>
          <p:cNvPr id="15" name="Rectangle 14"/>
          <p:cNvSpPr/>
          <p:nvPr/>
        </p:nvSpPr>
        <p:spPr>
          <a:xfrm flipH="1">
            <a:off x="-12971" y="5715001"/>
            <a:ext cx="12204971"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867" dirty="0">
              <a:latin typeface="Calibri" panose="020F0502020204030204"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37498" y="5137516"/>
            <a:ext cx="2454503" cy="1125173"/>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277458" y="395417"/>
            <a:ext cx="2609698" cy="785408"/>
          </a:xfrm>
          <a:prstGeom prst="rect">
            <a:avLst/>
          </a:prstGeom>
          <a:solidFill>
            <a:schemeClr val="bg1"/>
          </a:solidFill>
        </p:spPr>
      </p:pic>
    </p:spTree>
    <p:extLst>
      <p:ext uri="{BB962C8B-B14F-4D97-AF65-F5344CB8AC3E}">
        <p14:creationId xmlns:p14="http://schemas.microsoft.com/office/powerpoint/2010/main" val="7260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4087581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9267163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3257256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299763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5842863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7750466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1141472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7816816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585605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189145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latin typeface="+mj-lt"/>
              </a:defRPr>
            </a:lvl1pPr>
          </a:lstStyle>
          <a:p>
            <a:r>
              <a:rPr lang="en-US" dirty="0"/>
              <a:t>Click to edit Master title style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240807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533355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2254785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929271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6640519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7487396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268906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756346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7672087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5997065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5354380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081219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2562582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2515819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3112030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8013611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705166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6499738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1673612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4213884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7_Title Only">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1087293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6694471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7BF3-6FE2-4F48-86CB-8610829C59C8}"/>
              </a:ext>
            </a:extLst>
          </p:cNvPr>
          <p:cNvSpPr>
            <a:spLocks noGrp="1"/>
          </p:cNvSpPr>
          <p:nvPr>
            <p:ph type="title"/>
          </p:nvPr>
        </p:nvSpPr>
        <p:spPr>
          <a:xfrm>
            <a:off x="174833" y="389038"/>
            <a:ext cx="11348852" cy="642647"/>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5EC89AC-F31B-574E-9FE7-B47F1D8024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51446-23C2-E749-B32E-4D478B7162F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E8BC39E-0A83-E440-9E9C-FACCDECB05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DCF230-59E9-CE46-A02E-5BC89DD879EE}"/>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891457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3" name="Content Placeholder 2"/>
          <p:cNvSpPr>
            <a:spLocks noGrp="1"/>
          </p:cNvSpPr>
          <p:nvPr>
            <p:ph sz="half" idx="1"/>
          </p:nvPr>
        </p:nvSpPr>
        <p:spPr>
          <a:xfrm>
            <a:off x="570896"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6371768"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16148619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BC7C-5BF9-4045-8E3B-13A2142E10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21A05E-A606-474C-BC13-2EF701C80A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8ED01-A915-F745-9FCC-84B8C6C35864}"/>
              </a:ext>
            </a:extLst>
          </p:cNvPr>
          <p:cNvSpPr>
            <a:spLocks noGrp="1"/>
          </p:cNvSpPr>
          <p:nvPr>
            <p:ph type="dt" sz="half" idx="10"/>
          </p:nvPr>
        </p:nvSpPr>
        <p:spPr/>
        <p:txBody>
          <a:bodyPr/>
          <a:lstStyle/>
          <a:p>
            <a:fld id="{C3C96968-7C6A-6042-951B-B1EA16D99F4E}" type="datetimeFigureOut">
              <a:rPr lang="en-US" smtClean="0"/>
              <a:t>11/13/19</a:t>
            </a:fld>
            <a:endParaRPr lang="en-US"/>
          </a:p>
        </p:txBody>
      </p:sp>
      <p:sp>
        <p:nvSpPr>
          <p:cNvPr id="5" name="Footer Placeholder 4">
            <a:extLst>
              <a:ext uri="{FF2B5EF4-FFF2-40B4-BE49-F238E27FC236}">
                <a16:creationId xmlns:a16="http://schemas.microsoft.com/office/drawing/2014/main" id="{BDD17F41-651E-6646-BBDD-FA5D3583D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09630-844E-A34B-8735-6B45DC78A6BC}"/>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717726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886201"/>
            <a:ext cx="10363200" cy="622300"/>
          </a:xfrm>
        </p:spPr>
        <p:txBody>
          <a:bodyPr anchor="t">
            <a:noAutofit/>
          </a:bodyPr>
          <a:lstStyle>
            <a:lvl1pPr algn="ctr">
              <a:defRPr sz="2800" b="0"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4"/>
            <a:ext cx="10363200" cy="750887"/>
          </a:xfrm>
        </p:spPr>
        <p:txBody>
          <a:bodyPr anchor="b">
            <a:noAutofit/>
          </a:bodyPr>
          <a:lstStyle>
            <a:lvl1pPr marL="0" indent="0" algn="ctr">
              <a:buNone/>
              <a:defRPr sz="28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508121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70896" y="1187449"/>
            <a:ext cx="5386917" cy="712787"/>
          </a:xfrm>
        </p:spPr>
        <p:txBody>
          <a:bodyPr anchor="b">
            <a:noAutofit/>
          </a:bodyPr>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570896" y="1916112"/>
            <a:ext cx="5386917"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348185" y="1187449"/>
            <a:ext cx="5389033" cy="712787"/>
          </a:xfrm>
        </p:spPr>
        <p:txBody>
          <a:bodyPr anchor="b">
            <a:noAutofit/>
          </a:bodyPr>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48185" y="1916112"/>
            <a:ext cx="5389033"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167766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898" y="1125538"/>
            <a:ext cx="4011084" cy="787399"/>
          </a:xfrm>
        </p:spPr>
        <p:txBody>
          <a:bodyPr anchor="b">
            <a:noAutofit/>
          </a:bodyPr>
          <a:lstStyle>
            <a:lvl1pPr algn="l">
              <a:defRPr sz="2200" b="1">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805437" y="1125538"/>
            <a:ext cx="6815667" cy="5199063"/>
          </a:xfrm>
        </p:spPr>
        <p:txBody>
          <a:bodyPr>
            <a:noAutofit/>
          </a:bodyPr>
          <a:lstStyle>
            <a:lvl1pPr>
              <a:defRPr sz="2200"/>
            </a:lvl1pPr>
            <a:lvl2pPr>
              <a:defRPr sz="2000"/>
            </a:lvl2pPr>
            <a:lvl3pPr>
              <a:defRPr sz="1800"/>
            </a:lvl3pPr>
            <a:lvl4pPr>
              <a:defRPr sz="16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570898" y="1951037"/>
            <a:ext cx="4011084" cy="4373563"/>
          </a:xfrm>
        </p:spPr>
        <p:txBody>
          <a:bodyPr>
            <a:noAutofit/>
          </a:bodyPr>
          <a:lstStyle>
            <a:lvl1pPr marL="0" indent="0">
              <a:buNone/>
              <a:defRPr sz="22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840003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16.xml"/><Relationship Id="rId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theme" Target="../theme/theme3.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8" Type="http://schemas.openxmlformats.org/officeDocument/2006/relationships/slideLayout" Target="../slideLayouts/slideLayout24.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image" Target="../media/image3.png"/><Relationship Id="rId20" Type="http://schemas.openxmlformats.org/officeDocument/2006/relationships/slideLayout" Target="../slideLayouts/slideLayout36.xml"/><Relationship Id="rId4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348" y="60741"/>
            <a:ext cx="8326379" cy="642647"/>
          </a:xfrm>
          <a:prstGeom prst="rect">
            <a:avLst/>
          </a:prstGeom>
        </p:spPr>
        <p:txBody>
          <a:bodyPr vert="horz" wrap="square" lIns="68580" tIns="34290" rIns="68580" bIns="34290" rtlCol="0" anchor="ctr">
            <a:normAutofit/>
          </a:bodyPr>
          <a:lstStyle/>
          <a:p>
            <a:r>
              <a:rPr lang="en-US" dirty="0"/>
              <a:t>Click to edit Master title style</a:t>
            </a:r>
          </a:p>
        </p:txBody>
      </p:sp>
      <p:sp>
        <p:nvSpPr>
          <p:cNvPr id="3" name="Text Placeholder 2"/>
          <p:cNvSpPr>
            <a:spLocks noGrp="1"/>
          </p:cNvSpPr>
          <p:nvPr>
            <p:ph type="body"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35" name="Rectangle 71"/>
          <p:cNvSpPr txBox="1">
            <a:spLocks noChangeArrowheads="1"/>
          </p:cNvSpPr>
          <p:nvPr/>
        </p:nvSpPr>
        <p:spPr bwMode="auto">
          <a:xfrm>
            <a:off x="5791202" y="6473952"/>
            <a:ext cx="884767" cy="3603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fld id="{13B55AB4-0D57-4FBE-946B-A81E4A9D2A4C}" type="slidenum">
              <a:rPr lang="en-US" sz="1067" b="1" kern="1200" noProof="0" smtClean="0">
                <a:solidFill>
                  <a:schemeClr val="bg1">
                    <a:lumMod val="50000"/>
                  </a:schemeClr>
                </a:solidFill>
                <a:latin typeface="+mj-lt"/>
                <a:ea typeface="+mn-ea"/>
                <a:cs typeface="Arial" pitchFamily="34" charset="0"/>
              </a:rPr>
              <a:pPr marL="0" marR="0" lvl="0" indent="0" algn="ctr" defTabSz="914377" rtl="0" eaLnBrk="1" fontAlgn="auto" latinLnBrk="0" hangingPunct="1">
                <a:lnSpc>
                  <a:spcPct val="100000"/>
                </a:lnSpc>
                <a:spcBef>
                  <a:spcPts val="0"/>
                </a:spcBef>
                <a:spcAft>
                  <a:spcPts val="0"/>
                </a:spcAft>
                <a:buClrTx/>
                <a:buSzTx/>
                <a:buFontTx/>
                <a:buNone/>
                <a:tabLst/>
                <a:defRPr/>
              </a:pPr>
              <a:t>‹#›</a:t>
            </a:fld>
            <a:r>
              <a:rPr lang="en-US" sz="1067" b="1" kern="1200" noProof="0" dirty="0">
                <a:solidFill>
                  <a:schemeClr val="bg1">
                    <a:lumMod val="50000"/>
                  </a:schemeClr>
                </a:solidFill>
                <a:latin typeface="+mj-lt"/>
                <a:ea typeface="+mn-ea"/>
                <a:cs typeface="Arial" pitchFamily="34" charset="0"/>
              </a:rPr>
              <a:t> </a:t>
            </a:r>
          </a:p>
        </p:txBody>
      </p:sp>
    </p:spTree>
    <p:extLst>
      <p:ext uri="{BB962C8B-B14F-4D97-AF65-F5344CB8AC3E}">
        <p14:creationId xmlns:p14="http://schemas.microsoft.com/office/powerpoint/2010/main" val="14735894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723" r:id="rId15"/>
  </p:sldLayoutIdLst>
  <p:hf sldNum="0" hdr="0" ftr="0"/>
  <p:txStyles>
    <p:titleStyle>
      <a:lvl1pPr algn="l" defTabSz="914377" rtl="0" eaLnBrk="1" latinLnBrk="0" hangingPunct="1">
        <a:spcBef>
          <a:spcPct val="0"/>
        </a:spcBef>
        <a:buNone/>
        <a:defRPr sz="2800" kern="1200">
          <a:solidFill>
            <a:schemeClr val="tx2"/>
          </a:solidFill>
          <a:latin typeface="+mj-lt"/>
          <a:ea typeface="+mj-ea"/>
          <a:cs typeface="Arial" pitchFamily="34" charset="0"/>
        </a:defRPr>
      </a:lvl1pPr>
    </p:titleStyle>
    <p:body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071533"/>
            <a:ext cx="12192000" cy="1786467"/>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41750" y="2334539"/>
            <a:ext cx="3908501" cy="1071824"/>
          </a:xfrm>
          <a:prstGeom prst="rect">
            <a:avLst/>
          </a:prstGeom>
        </p:spPr>
      </p:pic>
    </p:spTree>
    <p:extLst>
      <p:ext uri="{BB962C8B-B14F-4D97-AF65-F5344CB8AC3E}">
        <p14:creationId xmlns:p14="http://schemas.microsoft.com/office/powerpoint/2010/main" val="1239334593"/>
      </p:ext>
    </p:extLst>
  </p:cSld>
  <p:clrMap bg1="lt1" tx1="dk1" bg2="lt2" tx2="dk2" accent1="accent1" accent2="accent2" accent3="accent3" accent4="accent4" accent5="accent5" accent6="accent6" hlink="hlink" folHlink="folHlink"/>
  <p:sldLayoutIdLst>
    <p:sldLayoutId id="2147483676" r:id="rId1"/>
  </p:sldLayoutIdLst>
  <p:hf sldNum="0" hdr="0" ftr="0"/>
  <p:txStyles>
    <p:titleStyle>
      <a:lvl1pPr algn="l" defTabSz="914377" rtl="0" eaLnBrk="1" latinLnBrk="0" hangingPunct="1">
        <a:spcBef>
          <a:spcPct val="0"/>
        </a:spcBef>
        <a:buNone/>
        <a:defRPr sz="3067" kern="1200">
          <a:solidFill>
            <a:schemeClr val="bg1"/>
          </a:solidFill>
          <a:latin typeface="Myriad Pro" pitchFamily="34" charset="0"/>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p:nvSpPr>
        <p:spPr>
          <a:xfrm>
            <a:off x="0" y="51"/>
            <a:ext cx="12192000" cy="787741"/>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91440" tIns="45720" rIns="91440" bIns="45720" rtlCol="0" anchor="ctr"/>
          <a:lstStyle/>
          <a:p>
            <a:pPr algn="ctr"/>
            <a:endParaRPr lang="en-US" sz="1867" kern="0" dirty="0">
              <a:solidFill>
                <a:sysClr val="window" lastClr="FFFFFF"/>
              </a:solidFill>
              <a:latin typeface="+mj-lt"/>
            </a:endParaRPr>
          </a:p>
        </p:txBody>
      </p:sp>
      <p:sp>
        <p:nvSpPr>
          <p:cNvPr id="2" name="Title Placeholder 1"/>
          <p:cNvSpPr>
            <a:spLocks noGrp="1"/>
          </p:cNvSpPr>
          <p:nvPr>
            <p:ph type="title"/>
          </p:nvPr>
        </p:nvSpPr>
        <p:spPr>
          <a:xfrm>
            <a:off x="116776" y="58838"/>
            <a:ext cx="11348852" cy="642647"/>
          </a:xfrm>
          <a:prstGeom prst="rect">
            <a:avLst/>
          </a:prstGeom>
        </p:spPr>
        <p:txBody>
          <a:bodyPr vert="horz" wrap="square" lIns="68580" tIns="34290" rIns="68580" bIns="3429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027" name="AutoShape 3"/>
          <p:cNvSpPr>
            <a:spLocks noChangeAspect="1" noChangeArrowheads="1" noTextEdit="1"/>
          </p:cNvSpPr>
          <p:nvPr/>
        </p:nvSpPr>
        <p:spPr bwMode="auto">
          <a:xfrm>
            <a:off x="0" y="3810001"/>
            <a:ext cx="12192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1867" dirty="0">
              <a:latin typeface="+mj-lt"/>
            </a:endParaRPr>
          </a:p>
        </p:txBody>
      </p:sp>
      <p:sp>
        <p:nvSpPr>
          <p:cNvPr id="35" name="Rectangle 71"/>
          <p:cNvSpPr txBox="1">
            <a:spLocks noChangeArrowheads="1"/>
          </p:cNvSpPr>
          <p:nvPr/>
        </p:nvSpPr>
        <p:spPr bwMode="auto">
          <a:xfrm>
            <a:off x="5791202" y="6473952"/>
            <a:ext cx="884767" cy="3603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fld id="{13B55AB4-0D57-4FBE-946B-A81E4A9D2A4C}" type="slidenum">
              <a:rPr lang="en-US" sz="1067" b="1" kern="1200" noProof="0" smtClean="0">
                <a:solidFill>
                  <a:schemeClr val="bg1">
                    <a:lumMod val="50000"/>
                  </a:schemeClr>
                </a:solidFill>
                <a:latin typeface="+mj-lt"/>
                <a:ea typeface="+mn-ea"/>
                <a:cs typeface="Arial" pitchFamily="34" charset="0"/>
              </a:rPr>
              <a:pPr marL="0" marR="0" lvl="0" indent="0" algn="ctr" defTabSz="914377" rtl="0" eaLnBrk="1" fontAlgn="auto" latinLnBrk="0" hangingPunct="1">
                <a:lnSpc>
                  <a:spcPct val="100000"/>
                </a:lnSpc>
                <a:spcBef>
                  <a:spcPts val="0"/>
                </a:spcBef>
                <a:spcAft>
                  <a:spcPts val="0"/>
                </a:spcAft>
                <a:buClrTx/>
                <a:buSzTx/>
                <a:buFontTx/>
                <a:buNone/>
                <a:tabLst/>
                <a:defRPr/>
              </a:pPr>
              <a:t>‹#›</a:t>
            </a:fld>
            <a:r>
              <a:rPr lang="en-US" sz="1067" b="1" kern="1200" noProof="0" dirty="0">
                <a:solidFill>
                  <a:schemeClr val="bg1">
                    <a:lumMod val="50000"/>
                  </a:schemeClr>
                </a:solidFill>
                <a:latin typeface="+mj-lt"/>
                <a:ea typeface="+mn-ea"/>
                <a:cs typeface="Arial" pitchFamily="34" charset="0"/>
              </a:rPr>
              <a:t> </a:t>
            </a:r>
          </a:p>
        </p:txBody>
      </p:sp>
      <p:sp>
        <p:nvSpPr>
          <p:cNvPr id="10" name="Freeform 9"/>
          <p:cNvSpPr>
            <a:spLocks noEditPoints="1"/>
          </p:cNvSpPr>
          <p:nvPr userDrawn="1"/>
        </p:nvSpPr>
        <p:spPr bwMode="auto">
          <a:xfrm>
            <a:off x="11382320" y="6635742"/>
            <a:ext cx="652551" cy="11227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12" name="Freeform 11"/>
          <p:cNvSpPr>
            <a:spLocks noEditPoints="1"/>
          </p:cNvSpPr>
          <p:nvPr userDrawn="1"/>
        </p:nvSpPr>
        <p:spPr bwMode="auto">
          <a:xfrm>
            <a:off x="10301799" y="6635742"/>
            <a:ext cx="1040973" cy="11227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13" name="Freeform 12"/>
          <p:cNvSpPr>
            <a:spLocks noEditPoints="1"/>
          </p:cNvSpPr>
          <p:nvPr userDrawn="1"/>
        </p:nvSpPr>
        <p:spPr bwMode="auto">
          <a:xfrm>
            <a:off x="9807442" y="6637146"/>
            <a:ext cx="439271" cy="109463"/>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pic>
        <p:nvPicPr>
          <p:cNvPr id="14" name="Picture 13"/>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16825" y="5071533"/>
            <a:ext cx="12192000" cy="1786467"/>
          </a:xfrm>
          <a:prstGeom prst="rect">
            <a:avLst/>
          </a:prstGeom>
        </p:spPr>
      </p:pic>
    </p:spTree>
    <p:extLst>
      <p:ext uri="{BB962C8B-B14F-4D97-AF65-F5344CB8AC3E}">
        <p14:creationId xmlns:p14="http://schemas.microsoft.com/office/powerpoint/2010/main" val="89141242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 id="2147483712" r:id="rId33"/>
    <p:sldLayoutId id="2147483713" r:id="rId34"/>
    <p:sldLayoutId id="2147483714" r:id="rId35"/>
    <p:sldLayoutId id="2147483715" r:id="rId36"/>
    <p:sldLayoutId id="2147483716" r:id="rId37"/>
    <p:sldLayoutId id="2147483717" r:id="rId38"/>
    <p:sldLayoutId id="2147483718" r:id="rId39"/>
    <p:sldLayoutId id="2147483719" r:id="rId40"/>
    <p:sldLayoutId id="2147483720" r:id="rId41"/>
    <p:sldLayoutId id="2147483722" r:id="rId42"/>
    <p:sldLayoutId id="2147483724" r:id="rId43"/>
    <p:sldLayoutId id="2147483725" r:id="rId44"/>
  </p:sldLayoutIdLst>
  <p:hf sldNum="0" hdr="0" ftr="0"/>
  <p:txStyles>
    <p:titleStyle>
      <a:lvl1pPr algn="l" defTabSz="914377" rtl="0" eaLnBrk="1" latinLnBrk="0" hangingPunct="1">
        <a:spcBef>
          <a:spcPct val="0"/>
        </a:spcBef>
        <a:buNone/>
        <a:defRPr sz="2800" kern="1200">
          <a:solidFill>
            <a:schemeClr val="bg1"/>
          </a:solidFill>
          <a:latin typeface="+mj-lt"/>
          <a:ea typeface="+mj-ea"/>
          <a:cs typeface="Arial" pitchFamily="34" charset="0"/>
        </a:defRPr>
      </a:lvl1pPr>
    </p:titleStyle>
    <p:body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0">
          <p15:clr>
            <a:srgbClr val="F26B43"/>
          </p15:clr>
        </p15:guide>
        <p15:guide id="2" pos="3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image" Target="../media/image14.tiff"/><Relationship Id="rId1" Type="http://schemas.openxmlformats.org/officeDocument/2006/relationships/slideLayout" Target="../slideLayouts/slideLayout30.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2.tiff"/><Relationship Id="rId4" Type="http://schemas.openxmlformats.org/officeDocument/2006/relationships/image" Target="../media/image16.tiff"/><Relationship Id="rId9" Type="http://schemas.openxmlformats.org/officeDocument/2006/relationships/image" Target="../media/image21.tiff"/></Relationships>
</file>

<file path=ppt/slides/_rels/slide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8" Type="http://schemas.openxmlformats.org/officeDocument/2006/relationships/image" Target="../media/image29.tiff"/><Relationship Id="rId13" Type="http://schemas.openxmlformats.org/officeDocument/2006/relationships/image" Target="../media/image34.tiff"/><Relationship Id="rId3" Type="http://schemas.openxmlformats.org/officeDocument/2006/relationships/image" Target="../media/image24.tiff"/><Relationship Id="rId7" Type="http://schemas.openxmlformats.org/officeDocument/2006/relationships/image" Target="../media/image28.tiff"/><Relationship Id="rId12" Type="http://schemas.openxmlformats.org/officeDocument/2006/relationships/image" Target="../media/image33.tiff"/><Relationship Id="rId2" Type="http://schemas.openxmlformats.org/officeDocument/2006/relationships/image" Target="../media/image23.tiff"/><Relationship Id="rId1" Type="http://schemas.openxmlformats.org/officeDocument/2006/relationships/slideLayout" Target="../slideLayouts/slideLayout30.xml"/><Relationship Id="rId6" Type="http://schemas.openxmlformats.org/officeDocument/2006/relationships/image" Target="../media/image27.tiff"/><Relationship Id="rId11" Type="http://schemas.openxmlformats.org/officeDocument/2006/relationships/image" Target="../media/image32.tiff"/><Relationship Id="rId5" Type="http://schemas.openxmlformats.org/officeDocument/2006/relationships/image" Target="../media/image26.tiff"/><Relationship Id="rId15" Type="http://schemas.openxmlformats.org/officeDocument/2006/relationships/image" Target="../media/image15.tiff"/><Relationship Id="rId10" Type="http://schemas.openxmlformats.org/officeDocument/2006/relationships/image" Target="../media/image31.tiff"/><Relationship Id="rId4" Type="http://schemas.openxmlformats.org/officeDocument/2006/relationships/image" Target="../media/image25.tiff"/><Relationship Id="rId9" Type="http://schemas.openxmlformats.org/officeDocument/2006/relationships/image" Target="../media/image30.tiff"/><Relationship Id="rId14" Type="http://schemas.openxmlformats.org/officeDocument/2006/relationships/image" Target="../media/image35.tiff"/></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52.tiff"/><Relationship Id="rId3" Type="http://schemas.openxmlformats.org/officeDocument/2006/relationships/image" Target="../media/image37.tiff"/><Relationship Id="rId21" Type="http://schemas.openxmlformats.org/officeDocument/2006/relationships/image" Target="../media/image55.svg"/><Relationship Id="rId7" Type="http://schemas.openxmlformats.org/officeDocument/2006/relationships/image" Target="../media/image41.tiff"/><Relationship Id="rId12" Type="http://schemas.openxmlformats.org/officeDocument/2006/relationships/image" Target="../media/image46.png"/><Relationship Id="rId17" Type="http://schemas.openxmlformats.org/officeDocument/2006/relationships/image" Target="../media/image51.svg"/><Relationship Id="rId2" Type="http://schemas.openxmlformats.org/officeDocument/2006/relationships/image" Target="../media/image36.tiff"/><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34.xml"/><Relationship Id="rId6" Type="http://schemas.openxmlformats.org/officeDocument/2006/relationships/image" Target="../media/image40.tiff"/><Relationship Id="rId11" Type="http://schemas.openxmlformats.org/officeDocument/2006/relationships/image" Target="../media/image45.svg"/><Relationship Id="rId5" Type="http://schemas.openxmlformats.org/officeDocument/2006/relationships/image" Target="../media/image39.tiff"/><Relationship Id="rId15" Type="http://schemas.openxmlformats.org/officeDocument/2006/relationships/image" Target="../media/image49.svg"/><Relationship Id="rId23" Type="http://schemas.openxmlformats.org/officeDocument/2006/relationships/image" Target="../media/image57.tiff"/><Relationship Id="rId10" Type="http://schemas.openxmlformats.org/officeDocument/2006/relationships/image" Target="../media/image44.png"/><Relationship Id="rId19" Type="http://schemas.openxmlformats.org/officeDocument/2006/relationships/image" Target="../media/image53.tiff"/><Relationship Id="rId4" Type="http://schemas.openxmlformats.org/officeDocument/2006/relationships/image" Target="../media/image38.tiff"/><Relationship Id="rId9" Type="http://schemas.openxmlformats.org/officeDocument/2006/relationships/image" Target="../media/image43.svg"/><Relationship Id="rId14" Type="http://schemas.openxmlformats.org/officeDocument/2006/relationships/image" Target="../media/image48.png"/><Relationship Id="rId22" Type="http://schemas.openxmlformats.org/officeDocument/2006/relationships/image" Target="../media/image56.tiff"/></Relationships>
</file>

<file path=ppt/slides/_rels/slide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hyperlink" Target="http://forecasterapp.s3-website-us-east-1.amazonaws.com/" TargetMode="External"/><Relationship Id="rId2" Type="http://schemas.openxmlformats.org/officeDocument/2006/relationships/image" Target="../media/image59.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700" y="0"/>
            <a:ext cx="8763821" cy="6858000"/>
          </a:xfrm>
          <a:prstGeom prst="rect">
            <a:avLst/>
          </a:prstGeom>
        </p:spPr>
      </p:pic>
      <p:sp>
        <p:nvSpPr>
          <p:cNvPr id="17" name="TextBox 16"/>
          <p:cNvSpPr txBox="1"/>
          <p:nvPr/>
        </p:nvSpPr>
        <p:spPr>
          <a:xfrm>
            <a:off x="9091906" y="5909205"/>
            <a:ext cx="2554133" cy="879871"/>
          </a:xfrm>
          <a:prstGeom prst="rect">
            <a:avLst/>
          </a:prstGeom>
          <a:noFill/>
        </p:spPr>
        <p:txBody>
          <a:bodyPr wrap="none" lIns="68580" tIns="34291" rIns="68580" bIns="34291" rtlCol="0">
            <a:noAutofit/>
          </a:bodyPr>
          <a:lstStyle/>
          <a:p>
            <a:pPr algn="r" defTabSz="685783">
              <a:defRPr/>
            </a:pPr>
            <a:r>
              <a:rPr lang="en-US" sz="1400" kern="0" dirty="0">
                <a:solidFill>
                  <a:schemeClr val="accent1">
                    <a:lumMod val="60000"/>
                    <a:lumOff val="40000"/>
                  </a:schemeClr>
                </a:solidFill>
              </a:rPr>
              <a:t>IT Services</a:t>
            </a:r>
          </a:p>
          <a:p>
            <a:pPr algn="r" defTabSz="685783">
              <a:defRPr/>
            </a:pPr>
            <a:r>
              <a:rPr lang="en-US" sz="1400" kern="0" dirty="0">
                <a:solidFill>
                  <a:schemeClr val="accent1">
                    <a:lumMod val="60000"/>
                    <a:lumOff val="40000"/>
                  </a:schemeClr>
                </a:solidFill>
              </a:rPr>
              <a:t>Business Solutions</a:t>
            </a:r>
          </a:p>
          <a:p>
            <a:pPr algn="r" defTabSz="685783">
              <a:defRPr/>
            </a:pPr>
            <a:r>
              <a:rPr lang="en-US" sz="1400" kern="0" dirty="0">
                <a:solidFill>
                  <a:schemeClr val="accent1">
                    <a:lumMod val="60000"/>
                    <a:lumOff val="40000"/>
                  </a:schemeClr>
                </a:solidFill>
              </a:rPr>
              <a:t>Consulting</a:t>
            </a:r>
          </a:p>
        </p:txBody>
      </p:sp>
      <p:sp>
        <p:nvSpPr>
          <p:cNvPr id="4" name="Rectangle 3"/>
          <p:cNvSpPr/>
          <p:nvPr/>
        </p:nvSpPr>
        <p:spPr>
          <a:xfrm rot="16200000">
            <a:off x="5848392" y="514392"/>
            <a:ext cx="6858003" cy="5829213"/>
          </a:xfrm>
          <a:prstGeom prst="rect">
            <a:avLst/>
          </a:prstGeom>
          <a:gradFill>
            <a:gsLst>
              <a:gs pos="50000">
                <a:srgbClr val="22142E"/>
              </a:gs>
              <a:gs pos="0">
                <a:srgbClr val="22142E">
                  <a:alpha val="0"/>
                </a:srgbClr>
              </a:gs>
              <a:gs pos="100000">
                <a:srgbClr val="20132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Rectangle 5"/>
          <p:cNvSpPr/>
          <p:nvPr/>
        </p:nvSpPr>
        <p:spPr>
          <a:xfrm>
            <a:off x="5829214" y="2923879"/>
            <a:ext cx="4896747" cy="2140521"/>
          </a:xfrm>
          <a:prstGeom prst="rect">
            <a:avLst/>
          </a:prstGeom>
        </p:spPr>
        <p:txBody>
          <a:bodyPr wrap="none" anchor="ctr" anchorCtr="0">
            <a:noAutofit/>
          </a:bodyPr>
          <a:lstStyle/>
          <a:p>
            <a:pPr eaLnBrk="0" hangingPunct="0">
              <a:lnSpc>
                <a:spcPts val="3067"/>
              </a:lnSpc>
            </a:pPr>
            <a:r>
              <a:rPr lang="en-US" sz="3733" b="1" dirty="0">
                <a:solidFill>
                  <a:prstClr val="white"/>
                </a:solidFill>
              </a:rPr>
              <a:t>Team 3 – Hackathon Case Study</a:t>
            </a:r>
          </a:p>
          <a:p>
            <a:pPr eaLnBrk="0" hangingPunct="0">
              <a:lnSpc>
                <a:spcPts val="3067"/>
              </a:lnSpc>
            </a:pPr>
            <a:r>
              <a:rPr lang="en-US" sz="2667" dirty="0">
                <a:solidFill>
                  <a:prstClr val="white"/>
                </a:solidFill>
              </a:rPr>
              <a:t>Retail Sales Forecasting</a:t>
            </a:r>
          </a:p>
        </p:txBody>
      </p:sp>
      <p:sp>
        <p:nvSpPr>
          <p:cNvPr id="10" name="Rectangle 9"/>
          <p:cNvSpPr/>
          <p:nvPr/>
        </p:nvSpPr>
        <p:spPr>
          <a:xfrm>
            <a:off x="5829214" y="4366364"/>
            <a:ext cx="4896747" cy="579283"/>
          </a:xfrm>
          <a:prstGeom prst="rect">
            <a:avLst/>
          </a:prstGeom>
        </p:spPr>
        <p:txBody>
          <a:bodyPr wrap="none" anchor="ctr" anchorCtr="0">
            <a:noAutofit/>
          </a:bodyPr>
          <a:lstStyle/>
          <a:p>
            <a:pPr eaLnBrk="0" hangingPunct="0">
              <a:lnSpc>
                <a:spcPts val="3067"/>
              </a:lnSpc>
            </a:pPr>
            <a:r>
              <a:rPr lang="en-US" sz="2400" dirty="0">
                <a:solidFill>
                  <a:prstClr val="white"/>
                </a:solidFill>
              </a:rPr>
              <a:t>Architecture </a:t>
            </a:r>
            <a:endParaRPr lang="en-US" sz="2400" dirty="0">
              <a:solidFill>
                <a:srgbClr val="71CCFF"/>
              </a:solidFill>
            </a:endParaRPr>
          </a:p>
        </p:txBody>
      </p:sp>
      <p:grpSp>
        <p:nvGrpSpPr>
          <p:cNvPr id="9" name="Group 8"/>
          <p:cNvGrpSpPr/>
          <p:nvPr/>
        </p:nvGrpSpPr>
        <p:grpSpPr>
          <a:xfrm>
            <a:off x="340786" y="147109"/>
            <a:ext cx="11510429" cy="424339"/>
            <a:chOff x="283754" y="192882"/>
            <a:chExt cx="8632822" cy="318254"/>
          </a:xfrm>
        </p:grpSpPr>
        <p:sp>
          <p:nvSpPr>
            <p:cNvPr id="1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latin typeface="Myriad Pro"/>
              </a:endParaRPr>
            </a:p>
          </p:txBody>
        </p:sp>
        <p:grpSp>
          <p:nvGrpSpPr>
            <p:cNvPr id="12" name="Group 11"/>
            <p:cNvGrpSpPr/>
            <p:nvPr userDrawn="1"/>
          </p:nvGrpSpPr>
          <p:grpSpPr>
            <a:xfrm>
              <a:off x="283754" y="246870"/>
              <a:ext cx="2142738" cy="253193"/>
              <a:chOff x="283754" y="246870"/>
              <a:chExt cx="2142738" cy="253193"/>
            </a:xfrm>
          </p:grpSpPr>
          <p:grpSp>
            <p:nvGrpSpPr>
              <p:cNvPr id="13" name="Group 12"/>
              <p:cNvGrpSpPr/>
              <p:nvPr userDrawn="1"/>
            </p:nvGrpSpPr>
            <p:grpSpPr>
              <a:xfrm>
                <a:off x="673165" y="246870"/>
                <a:ext cx="1753327" cy="253193"/>
                <a:chOff x="656520" y="250031"/>
                <a:chExt cx="1631861" cy="235663"/>
              </a:xfrm>
            </p:grpSpPr>
            <p:sp>
              <p:nvSpPr>
                <p:cNvPr id="15" name="Freeform 14"/>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latin typeface="Myriad Pro"/>
                  </a:endParaRPr>
                </a:p>
              </p:txBody>
            </p:sp>
            <p:sp>
              <p:nvSpPr>
                <p:cNvPr id="16" name="Freeform 15"/>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latin typeface="Myriad Pro"/>
                  </a:endParaRPr>
                </a:p>
              </p:txBody>
            </p:sp>
            <p:sp>
              <p:nvSpPr>
                <p:cNvPr id="18" name="Freeform 17"/>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867" kern="0" dirty="0">
                    <a:solidFill>
                      <a:schemeClr val="bg1"/>
                    </a:solidFill>
                    <a:latin typeface="Myriad Pro"/>
                  </a:endParaRPr>
                </a:p>
              </p:txBody>
            </p:sp>
          </p:grpSp>
          <p:sp>
            <p:nvSpPr>
              <p:cNvPr id="14" name="Freeform 13"/>
              <p:cNvSpPr>
                <a:spLocks noEditPoints="1"/>
              </p:cNvSpPr>
              <p:nvPr userDrawn="1"/>
            </p:nvSpPr>
            <p:spPr bwMode="auto">
              <a:xfrm>
                <a:off x="283754" y="246870"/>
                <a:ext cx="363379" cy="9052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latin typeface="Myriad Pro"/>
                </a:endParaRPr>
              </a:p>
            </p:txBody>
          </p:sp>
        </p:grpSp>
      </p:grpSp>
    </p:spTree>
    <p:extLst>
      <p:ext uri="{BB962C8B-B14F-4D97-AF65-F5344CB8AC3E}">
        <p14:creationId xmlns:p14="http://schemas.microsoft.com/office/powerpoint/2010/main" val="115366022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F9B9F-F2AF-DE41-B2DF-37ADB49FD155}"/>
              </a:ext>
            </a:extLst>
          </p:cNvPr>
          <p:cNvSpPr>
            <a:spLocks noGrp="1"/>
          </p:cNvSpPr>
          <p:nvPr>
            <p:ph type="title"/>
          </p:nvPr>
        </p:nvSpPr>
        <p:spPr/>
        <p:txBody>
          <a:bodyPr/>
          <a:lstStyle/>
          <a:p>
            <a:r>
              <a:rPr lang="en-US" dirty="0"/>
              <a:t>New User Sign up – Sequence Diagram</a:t>
            </a:r>
          </a:p>
        </p:txBody>
      </p:sp>
      <p:grpSp>
        <p:nvGrpSpPr>
          <p:cNvPr id="5" name="Group 4">
            <a:extLst>
              <a:ext uri="{FF2B5EF4-FFF2-40B4-BE49-F238E27FC236}">
                <a16:creationId xmlns:a16="http://schemas.microsoft.com/office/drawing/2014/main" id="{DF83F3AE-61D0-1B4A-BC92-CB3ED00ABF48}"/>
              </a:ext>
            </a:extLst>
          </p:cNvPr>
          <p:cNvGrpSpPr/>
          <p:nvPr/>
        </p:nvGrpSpPr>
        <p:grpSpPr>
          <a:xfrm>
            <a:off x="1139687" y="1093120"/>
            <a:ext cx="1020417" cy="5009322"/>
            <a:chOff x="1139687" y="834887"/>
            <a:chExt cx="1020417" cy="5009322"/>
          </a:xfrm>
        </p:grpSpPr>
        <p:sp>
          <p:nvSpPr>
            <p:cNvPr id="6" name="Rectangle 5">
              <a:extLst>
                <a:ext uri="{FF2B5EF4-FFF2-40B4-BE49-F238E27FC236}">
                  <a16:creationId xmlns:a16="http://schemas.microsoft.com/office/drawing/2014/main" id="{CD3046B8-8B3D-2646-B5AE-CE7C692E0C64}"/>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7" name="Straight Connector 6">
              <a:extLst>
                <a:ext uri="{FF2B5EF4-FFF2-40B4-BE49-F238E27FC236}">
                  <a16:creationId xmlns:a16="http://schemas.microsoft.com/office/drawing/2014/main" id="{6CA29CB1-2933-8F40-8E51-F031891F10A9}"/>
                </a:ext>
              </a:extLst>
            </p:cNvPr>
            <p:cNvCxnSpPr>
              <a:stCxn id="6"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0D4F819-D698-1340-9454-18FD14DC2FA0}"/>
              </a:ext>
            </a:extLst>
          </p:cNvPr>
          <p:cNvGrpSpPr/>
          <p:nvPr/>
        </p:nvGrpSpPr>
        <p:grpSpPr>
          <a:xfrm>
            <a:off x="3019287" y="1093120"/>
            <a:ext cx="1020417" cy="5009322"/>
            <a:chOff x="3019287" y="834887"/>
            <a:chExt cx="1020417" cy="5009322"/>
          </a:xfrm>
        </p:grpSpPr>
        <p:sp>
          <p:nvSpPr>
            <p:cNvPr id="9" name="Rectangle 8">
              <a:extLst>
                <a:ext uri="{FF2B5EF4-FFF2-40B4-BE49-F238E27FC236}">
                  <a16:creationId xmlns:a16="http://schemas.microsoft.com/office/drawing/2014/main" id="{AE0FE03B-D0B3-AA4D-ABE7-FA0D2E178C9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10" name="Straight Connector 9">
              <a:extLst>
                <a:ext uri="{FF2B5EF4-FFF2-40B4-BE49-F238E27FC236}">
                  <a16:creationId xmlns:a16="http://schemas.microsoft.com/office/drawing/2014/main" id="{A5002202-40D2-3542-A2E1-A354323F27CF}"/>
                </a:ext>
              </a:extLst>
            </p:cNvPr>
            <p:cNvCxnSpPr>
              <a:stCxn id="9"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AB7E9E8B-0E3D-9A4F-8B5E-680541280B81}"/>
              </a:ext>
            </a:extLst>
          </p:cNvPr>
          <p:cNvGrpSpPr/>
          <p:nvPr/>
        </p:nvGrpSpPr>
        <p:grpSpPr>
          <a:xfrm>
            <a:off x="4892261" y="1093120"/>
            <a:ext cx="1020417" cy="5009322"/>
            <a:chOff x="3019287" y="834887"/>
            <a:chExt cx="1020417" cy="5009322"/>
          </a:xfrm>
        </p:grpSpPr>
        <p:sp>
          <p:nvSpPr>
            <p:cNvPr id="12" name="Rectangle 11">
              <a:extLst>
                <a:ext uri="{FF2B5EF4-FFF2-40B4-BE49-F238E27FC236}">
                  <a16:creationId xmlns:a16="http://schemas.microsoft.com/office/drawing/2014/main" id="{F4594C90-E2EF-C64C-996E-7B0D5DC65F3D}"/>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3" name="Straight Connector 12">
              <a:extLst>
                <a:ext uri="{FF2B5EF4-FFF2-40B4-BE49-F238E27FC236}">
                  <a16:creationId xmlns:a16="http://schemas.microsoft.com/office/drawing/2014/main" id="{42215E6F-53FD-2148-A624-28BD6AC906B9}"/>
                </a:ext>
              </a:extLst>
            </p:cNvPr>
            <p:cNvCxnSpPr>
              <a:stCxn id="1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44578583-9BAC-DB49-A1F2-CCBD9805A9F0}"/>
              </a:ext>
            </a:extLst>
          </p:cNvPr>
          <p:cNvGrpSpPr/>
          <p:nvPr/>
        </p:nvGrpSpPr>
        <p:grpSpPr>
          <a:xfrm>
            <a:off x="8808336" y="1093855"/>
            <a:ext cx="1020417" cy="5009322"/>
            <a:chOff x="3019287" y="834887"/>
            <a:chExt cx="1020417" cy="5009322"/>
          </a:xfrm>
        </p:grpSpPr>
        <p:sp>
          <p:nvSpPr>
            <p:cNvPr id="15" name="Rectangle 14">
              <a:extLst>
                <a:ext uri="{FF2B5EF4-FFF2-40B4-BE49-F238E27FC236}">
                  <a16:creationId xmlns:a16="http://schemas.microsoft.com/office/drawing/2014/main" id="{3E5441DC-8D9A-6C46-9F32-B5CD8CF2CB7E}"/>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6" name="Straight Connector 15">
              <a:extLst>
                <a:ext uri="{FF2B5EF4-FFF2-40B4-BE49-F238E27FC236}">
                  <a16:creationId xmlns:a16="http://schemas.microsoft.com/office/drawing/2014/main" id="{CFD0294D-806B-5345-BEC5-5C5C436B94D6}"/>
                </a:ext>
              </a:extLst>
            </p:cNvPr>
            <p:cNvCxnSpPr>
              <a:stCxn id="15"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12372018-FACA-D246-8BE1-DF798844F483}"/>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CFD773-19D5-6B44-B989-4C6256F6091F}"/>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Sign up route</a:t>
            </a:r>
          </a:p>
        </p:txBody>
      </p:sp>
      <p:cxnSp>
        <p:nvCxnSpPr>
          <p:cNvPr id="19" name="Elbow Connector 18">
            <a:extLst>
              <a:ext uri="{FF2B5EF4-FFF2-40B4-BE49-F238E27FC236}">
                <a16:creationId xmlns:a16="http://schemas.microsoft.com/office/drawing/2014/main" id="{C7D8843C-3C66-D24E-B195-7D66DA132CFF}"/>
              </a:ext>
            </a:extLst>
          </p:cNvPr>
          <p:cNvCxnSpPr>
            <a:cxnSpLocks/>
          </p:cNvCxnSpPr>
          <p:nvPr/>
        </p:nvCxnSpPr>
        <p:spPr>
          <a:xfrm rot="10800000" flipV="1">
            <a:off x="9326712" y="388080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B82D3A-0497-6B42-9AB8-99129411FCB9}"/>
              </a:ext>
            </a:extLst>
          </p:cNvPr>
          <p:cNvCxnSpPr>
            <a:cxnSpLocks/>
          </p:cNvCxnSpPr>
          <p:nvPr/>
        </p:nvCxnSpPr>
        <p:spPr>
          <a:xfrm flipH="1">
            <a:off x="5402469" y="4441570"/>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C20C4C9-FBFB-C141-96CF-8A9B23F4BF3B}"/>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F90A578-66E4-C349-8100-62EEE0920511}"/>
              </a:ext>
            </a:extLst>
          </p:cNvPr>
          <p:cNvCxnSpPr/>
          <p:nvPr/>
        </p:nvCxnSpPr>
        <p:spPr>
          <a:xfrm>
            <a:off x="9332054" y="386392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FB7A4AC-8C03-6249-BFEB-CE1D638AA0F5}"/>
              </a:ext>
            </a:extLst>
          </p:cNvPr>
          <p:cNvSpPr txBox="1"/>
          <p:nvPr/>
        </p:nvSpPr>
        <p:spPr>
          <a:xfrm>
            <a:off x="4213419" y="2279184"/>
            <a:ext cx="1345926" cy="584775"/>
          </a:xfrm>
          <a:prstGeom prst="rect">
            <a:avLst/>
          </a:prstGeom>
          <a:noFill/>
        </p:spPr>
        <p:txBody>
          <a:bodyPr wrap="square" rtlCol="0">
            <a:spAutoFit/>
          </a:bodyPr>
          <a:lstStyle/>
          <a:p>
            <a:r>
              <a:rPr lang="en-US" sz="1600" dirty="0">
                <a:solidFill>
                  <a:schemeClr val="accent6">
                    <a:lumMod val="75000"/>
                  </a:schemeClr>
                </a:solidFill>
              </a:rPr>
              <a:t>Show Sign up</a:t>
            </a:r>
          </a:p>
          <a:p>
            <a:r>
              <a:rPr lang="en-US" sz="1600" dirty="0">
                <a:solidFill>
                  <a:schemeClr val="accent6">
                    <a:lumMod val="75000"/>
                  </a:schemeClr>
                </a:solidFill>
              </a:rPr>
              <a:t>page</a:t>
            </a:r>
          </a:p>
        </p:txBody>
      </p:sp>
      <p:cxnSp>
        <p:nvCxnSpPr>
          <p:cNvPr id="26" name="Elbow Connector 25">
            <a:extLst>
              <a:ext uri="{FF2B5EF4-FFF2-40B4-BE49-F238E27FC236}">
                <a16:creationId xmlns:a16="http://schemas.microsoft.com/office/drawing/2014/main" id="{8A3246C5-0937-D248-9236-87E0E7B7D1DC}"/>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439006A-6823-D447-9CA2-A0ABBCF2222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9B80935-EF38-884D-884A-619875D7FC9F}"/>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0943C12-4CC9-2A42-9C4D-F6C495DCA6CB}"/>
              </a:ext>
            </a:extLst>
          </p:cNvPr>
          <p:cNvSpPr txBox="1"/>
          <p:nvPr/>
        </p:nvSpPr>
        <p:spPr>
          <a:xfrm>
            <a:off x="1655892" y="2673948"/>
            <a:ext cx="1861843" cy="338554"/>
          </a:xfrm>
          <a:prstGeom prst="rect">
            <a:avLst/>
          </a:prstGeom>
          <a:noFill/>
        </p:spPr>
        <p:txBody>
          <a:bodyPr wrap="square" rtlCol="0">
            <a:spAutoFit/>
          </a:bodyPr>
          <a:lstStyle/>
          <a:p>
            <a:r>
              <a:rPr lang="en-US" sz="1600" dirty="0">
                <a:solidFill>
                  <a:schemeClr val="accent6">
                    <a:lumMod val="75000"/>
                  </a:schemeClr>
                </a:solidFill>
              </a:rPr>
              <a:t>SHOW Sign up page</a:t>
            </a:r>
          </a:p>
        </p:txBody>
      </p:sp>
      <p:cxnSp>
        <p:nvCxnSpPr>
          <p:cNvPr id="30" name="Straight Arrow Connector 29">
            <a:extLst>
              <a:ext uri="{FF2B5EF4-FFF2-40B4-BE49-F238E27FC236}">
                <a16:creationId xmlns:a16="http://schemas.microsoft.com/office/drawing/2014/main" id="{65A2C19C-38AC-4746-B103-760601FB76EB}"/>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2F3A75E-DC16-0F46-AD4F-70D4C285662C}"/>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Provide details</a:t>
            </a:r>
          </a:p>
        </p:txBody>
      </p:sp>
      <p:cxnSp>
        <p:nvCxnSpPr>
          <p:cNvPr id="32" name="Straight Arrow Connector 31">
            <a:extLst>
              <a:ext uri="{FF2B5EF4-FFF2-40B4-BE49-F238E27FC236}">
                <a16:creationId xmlns:a16="http://schemas.microsoft.com/office/drawing/2014/main" id="{EDFE9BF0-3BAA-D649-B66E-DA1F8F017012}"/>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925529E-8ACA-024D-8A75-62B6A1F66395}"/>
              </a:ext>
            </a:extLst>
          </p:cNvPr>
          <p:cNvSpPr txBox="1"/>
          <p:nvPr/>
        </p:nvSpPr>
        <p:spPr>
          <a:xfrm>
            <a:off x="3836971" y="3259723"/>
            <a:ext cx="1040321" cy="338554"/>
          </a:xfrm>
          <a:prstGeom prst="rect">
            <a:avLst/>
          </a:prstGeom>
          <a:noFill/>
        </p:spPr>
        <p:txBody>
          <a:bodyPr wrap="square" rtlCol="0">
            <a:spAutoFit/>
          </a:bodyPr>
          <a:lstStyle/>
          <a:p>
            <a:r>
              <a:rPr lang="en-US" sz="1600" dirty="0">
                <a:solidFill>
                  <a:schemeClr val="accent6">
                    <a:lumMod val="75000"/>
                  </a:schemeClr>
                </a:solidFill>
              </a:rPr>
              <a:t>VALIDATE</a:t>
            </a:r>
          </a:p>
        </p:txBody>
      </p:sp>
      <p:sp>
        <p:nvSpPr>
          <p:cNvPr id="34" name="TextBox 33">
            <a:extLst>
              <a:ext uri="{FF2B5EF4-FFF2-40B4-BE49-F238E27FC236}">
                <a16:creationId xmlns:a16="http://schemas.microsoft.com/office/drawing/2014/main" id="{D27D6AB2-1203-6340-95A1-15E8346C9FF8}"/>
              </a:ext>
            </a:extLst>
          </p:cNvPr>
          <p:cNvSpPr txBox="1"/>
          <p:nvPr/>
        </p:nvSpPr>
        <p:spPr>
          <a:xfrm>
            <a:off x="10054929" y="3852750"/>
            <a:ext cx="1046890" cy="338554"/>
          </a:xfrm>
          <a:prstGeom prst="rect">
            <a:avLst/>
          </a:prstGeom>
          <a:noFill/>
        </p:spPr>
        <p:txBody>
          <a:bodyPr wrap="square" rtlCol="0">
            <a:spAutoFit/>
          </a:bodyPr>
          <a:lstStyle/>
          <a:p>
            <a:r>
              <a:rPr lang="en-US" sz="1600" dirty="0">
                <a:solidFill>
                  <a:schemeClr val="accent6">
                    <a:lumMod val="75000"/>
                  </a:schemeClr>
                </a:solidFill>
              </a:rPr>
              <a:t>save()</a:t>
            </a:r>
          </a:p>
        </p:txBody>
      </p:sp>
      <p:sp>
        <p:nvSpPr>
          <p:cNvPr id="35" name="TextBox 34">
            <a:extLst>
              <a:ext uri="{FF2B5EF4-FFF2-40B4-BE49-F238E27FC236}">
                <a16:creationId xmlns:a16="http://schemas.microsoft.com/office/drawing/2014/main" id="{B2FFC08E-179C-FF42-AF04-6B4156457AC4}"/>
              </a:ext>
            </a:extLst>
          </p:cNvPr>
          <p:cNvSpPr txBox="1"/>
          <p:nvPr/>
        </p:nvSpPr>
        <p:spPr>
          <a:xfrm>
            <a:off x="6504182" y="4091533"/>
            <a:ext cx="1749903" cy="338554"/>
          </a:xfrm>
          <a:prstGeom prst="rect">
            <a:avLst/>
          </a:prstGeom>
          <a:noFill/>
        </p:spPr>
        <p:txBody>
          <a:bodyPr wrap="square" rtlCol="0">
            <a:spAutoFit/>
          </a:bodyPr>
          <a:lstStyle/>
          <a:p>
            <a:r>
              <a:rPr lang="en-US" sz="1600" dirty="0">
                <a:solidFill>
                  <a:schemeClr val="accent6">
                    <a:lumMod val="75000"/>
                  </a:schemeClr>
                </a:solidFill>
              </a:rPr>
              <a:t>SUCCESS status</a:t>
            </a:r>
          </a:p>
        </p:txBody>
      </p:sp>
      <p:cxnSp>
        <p:nvCxnSpPr>
          <p:cNvPr id="37" name="Straight Arrow Connector 36">
            <a:extLst>
              <a:ext uri="{FF2B5EF4-FFF2-40B4-BE49-F238E27FC236}">
                <a16:creationId xmlns:a16="http://schemas.microsoft.com/office/drawing/2014/main" id="{B92D594E-615B-CF4D-BC7A-234643D1BF9A}"/>
              </a:ext>
            </a:extLst>
          </p:cNvPr>
          <p:cNvCxnSpPr/>
          <p:nvPr/>
        </p:nvCxnSpPr>
        <p:spPr>
          <a:xfrm flipH="1">
            <a:off x="1637767" y="5244530"/>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6FAFF1C-87CA-8B4C-B69E-81F69962E8F3}"/>
              </a:ext>
            </a:extLst>
          </p:cNvPr>
          <p:cNvSpPr txBox="1"/>
          <p:nvPr/>
        </p:nvSpPr>
        <p:spPr>
          <a:xfrm>
            <a:off x="5995377" y="3436102"/>
            <a:ext cx="1749903" cy="338554"/>
          </a:xfrm>
          <a:prstGeom prst="rect">
            <a:avLst/>
          </a:prstGeom>
          <a:noFill/>
        </p:spPr>
        <p:txBody>
          <a:bodyPr wrap="square" rtlCol="0">
            <a:spAutoFit/>
          </a:bodyPr>
          <a:lstStyle/>
          <a:p>
            <a:r>
              <a:rPr lang="en-US" sz="1600" dirty="0">
                <a:solidFill>
                  <a:schemeClr val="accent6">
                    <a:lumMod val="75000"/>
                  </a:schemeClr>
                </a:solidFill>
              </a:rPr>
              <a:t>Validate user data</a:t>
            </a:r>
          </a:p>
        </p:txBody>
      </p:sp>
      <p:cxnSp>
        <p:nvCxnSpPr>
          <p:cNvPr id="45" name="Straight Arrow Connector 44">
            <a:extLst>
              <a:ext uri="{FF2B5EF4-FFF2-40B4-BE49-F238E27FC236}">
                <a16:creationId xmlns:a16="http://schemas.microsoft.com/office/drawing/2014/main" id="{74AC8CF6-E864-C443-8BF9-A9CB157C4AAE}"/>
              </a:ext>
            </a:extLst>
          </p:cNvPr>
          <p:cNvCxnSpPr/>
          <p:nvPr/>
        </p:nvCxnSpPr>
        <p:spPr>
          <a:xfrm flipH="1">
            <a:off x="3502061" y="482412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72DBBF9-783D-D041-ACA7-45934AB1A7FC}"/>
              </a:ext>
            </a:extLst>
          </p:cNvPr>
          <p:cNvSpPr txBox="1"/>
          <p:nvPr/>
        </p:nvSpPr>
        <p:spPr>
          <a:xfrm>
            <a:off x="3692493" y="4523667"/>
            <a:ext cx="1749903" cy="338554"/>
          </a:xfrm>
          <a:prstGeom prst="rect">
            <a:avLst/>
          </a:prstGeom>
          <a:noFill/>
        </p:spPr>
        <p:txBody>
          <a:bodyPr wrap="square" rtlCol="0">
            <a:spAutoFit/>
          </a:bodyPr>
          <a:lstStyle/>
          <a:p>
            <a:r>
              <a:rPr lang="en-US" sz="1600" dirty="0">
                <a:solidFill>
                  <a:schemeClr val="accent6">
                    <a:lumMod val="75000"/>
                  </a:schemeClr>
                </a:solidFill>
              </a:rPr>
              <a:t>SUCCESS status</a:t>
            </a:r>
          </a:p>
        </p:txBody>
      </p:sp>
      <p:sp>
        <p:nvSpPr>
          <p:cNvPr id="47" name="TextBox 46">
            <a:extLst>
              <a:ext uri="{FF2B5EF4-FFF2-40B4-BE49-F238E27FC236}">
                <a16:creationId xmlns:a16="http://schemas.microsoft.com/office/drawing/2014/main" id="{3BD28357-BC07-6E4B-8435-1D6A72282ECE}"/>
              </a:ext>
            </a:extLst>
          </p:cNvPr>
          <p:cNvSpPr txBox="1"/>
          <p:nvPr/>
        </p:nvSpPr>
        <p:spPr>
          <a:xfrm>
            <a:off x="1731647" y="4918676"/>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cxnSp>
        <p:nvCxnSpPr>
          <p:cNvPr id="49" name="Straight Connector 48">
            <a:extLst>
              <a:ext uri="{FF2B5EF4-FFF2-40B4-BE49-F238E27FC236}">
                <a16:creationId xmlns:a16="http://schemas.microsoft.com/office/drawing/2014/main" id="{0C35E3CE-B563-CA4F-9C1D-818BF1EFDBA4}"/>
              </a:ext>
            </a:extLst>
          </p:cNvPr>
          <p:cNvCxnSpPr>
            <a:cxnSpLocks/>
          </p:cNvCxnSpPr>
          <p:nvPr/>
        </p:nvCxnSpPr>
        <p:spPr>
          <a:xfrm>
            <a:off x="1643270" y="5453437"/>
            <a:ext cx="1882620"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DED4514-C9E5-934A-B907-63CB834C79D0}"/>
              </a:ext>
            </a:extLst>
          </p:cNvPr>
          <p:cNvSpPr txBox="1"/>
          <p:nvPr/>
        </p:nvSpPr>
        <p:spPr>
          <a:xfrm>
            <a:off x="1739921" y="5611786"/>
            <a:ext cx="1749903" cy="338554"/>
          </a:xfrm>
          <a:prstGeom prst="rect">
            <a:avLst/>
          </a:prstGeom>
          <a:noFill/>
        </p:spPr>
        <p:txBody>
          <a:bodyPr wrap="square" rtlCol="0">
            <a:spAutoFit/>
          </a:bodyPr>
          <a:lstStyle/>
          <a:p>
            <a:r>
              <a:rPr lang="en-US" sz="1600" dirty="0">
                <a:solidFill>
                  <a:schemeClr val="accent6">
                    <a:lumMod val="75000"/>
                  </a:schemeClr>
                </a:solidFill>
              </a:rPr>
              <a:t>SHOW Sign in page</a:t>
            </a:r>
          </a:p>
        </p:txBody>
      </p:sp>
      <p:cxnSp>
        <p:nvCxnSpPr>
          <p:cNvPr id="52" name="Straight Arrow Connector 51">
            <a:extLst>
              <a:ext uri="{FF2B5EF4-FFF2-40B4-BE49-F238E27FC236}">
                <a16:creationId xmlns:a16="http://schemas.microsoft.com/office/drawing/2014/main" id="{BB9141E7-BFA3-BA40-BD40-A5B4B8321FFB}"/>
              </a:ext>
            </a:extLst>
          </p:cNvPr>
          <p:cNvCxnSpPr/>
          <p:nvPr/>
        </p:nvCxnSpPr>
        <p:spPr>
          <a:xfrm flipH="1">
            <a:off x="1635115" y="5887342"/>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175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64106-11EA-0A45-AEFA-B1F0022EB1B8}"/>
              </a:ext>
            </a:extLst>
          </p:cNvPr>
          <p:cNvSpPr>
            <a:spLocks noGrp="1"/>
          </p:cNvSpPr>
          <p:nvPr>
            <p:ph type="title"/>
          </p:nvPr>
        </p:nvSpPr>
        <p:spPr/>
        <p:txBody>
          <a:bodyPr/>
          <a:lstStyle/>
          <a:p>
            <a:r>
              <a:rPr lang="en-US" dirty="0"/>
              <a:t>Screen Layout for Sign in for existing user</a:t>
            </a:r>
          </a:p>
        </p:txBody>
      </p:sp>
      <p:sp>
        <p:nvSpPr>
          <p:cNvPr id="3" name="Text Placeholder 2">
            <a:extLst>
              <a:ext uri="{FF2B5EF4-FFF2-40B4-BE49-F238E27FC236}">
                <a16:creationId xmlns:a16="http://schemas.microsoft.com/office/drawing/2014/main" id="{62447D7C-A964-8F42-BD76-EFD48D051CB5}"/>
              </a:ext>
            </a:extLst>
          </p:cNvPr>
          <p:cNvSpPr>
            <a:spLocks noGrp="1"/>
          </p:cNvSpPr>
          <p:nvPr>
            <p:ph type="body" sz="quarter" idx="14"/>
          </p:nvPr>
        </p:nvSpPr>
        <p:spPr/>
        <p:txBody>
          <a:bodyPr/>
          <a:lstStyle/>
          <a:p>
            <a:endParaRPr lang="en-US"/>
          </a:p>
        </p:txBody>
      </p:sp>
      <p:pic>
        <p:nvPicPr>
          <p:cNvPr id="5" name="Picture 4">
            <a:extLst>
              <a:ext uri="{FF2B5EF4-FFF2-40B4-BE49-F238E27FC236}">
                <a16:creationId xmlns:a16="http://schemas.microsoft.com/office/drawing/2014/main" id="{FFCB30F2-8277-9945-9EBE-C3CB51D65D9F}"/>
              </a:ext>
            </a:extLst>
          </p:cNvPr>
          <p:cNvPicPr>
            <a:picLocks noChangeAspect="1"/>
          </p:cNvPicPr>
          <p:nvPr/>
        </p:nvPicPr>
        <p:blipFill>
          <a:blip r:embed="rId2"/>
          <a:stretch>
            <a:fillRect/>
          </a:stretch>
        </p:blipFill>
        <p:spPr>
          <a:xfrm>
            <a:off x="116776" y="925728"/>
            <a:ext cx="9844644" cy="4792787"/>
          </a:xfrm>
          <a:prstGeom prst="rect">
            <a:avLst/>
          </a:prstGeom>
        </p:spPr>
      </p:pic>
      <p:sp>
        <p:nvSpPr>
          <p:cNvPr id="6" name="Rectangle 5">
            <a:extLst>
              <a:ext uri="{FF2B5EF4-FFF2-40B4-BE49-F238E27FC236}">
                <a16:creationId xmlns:a16="http://schemas.microsoft.com/office/drawing/2014/main" id="{E785D3F3-A295-3342-AF0D-FBECEAA34DAB}"/>
              </a:ext>
            </a:extLst>
          </p:cNvPr>
          <p:cNvSpPr/>
          <p:nvPr/>
        </p:nvSpPr>
        <p:spPr>
          <a:xfrm>
            <a:off x="10127672" y="3007424"/>
            <a:ext cx="1947552" cy="1246071"/>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Authentication, Authorization initiating session, </a:t>
            </a:r>
            <a:r>
              <a:rPr lang="en-US" sz="1600" dirty="0" err="1">
                <a:solidFill>
                  <a:sysClr val="windowText" lastClr="000000"/>
                </a:solidFill>
              </a:rPr>
              <a:t>jwt</a:t>
            </a:r>
            <a:r>
              <a:rPr lang="en-US" sz="1600" dirty="0">
                <a:solidFill>
                  <a:sysClr val="windowText" lastClr="000000"/>
                </a:solidFill>
              </a:rPr>
              <a:t> token generation</a:t>
            </a:r>
          </a:p>
        </p:txBody>
      </p:sp>
      <p:cxnSp>
        <p:nvCxnSpPr>
          <p:cNvPr id="7" name="Straight Connector 6">
            <a:extLst>
              <a:ext uri="{FF2B5EF4-FFF2-40B4-BE49-F238E27FC236}">
                <a16:creationId xmlns:a16="http://schemas.microsoft.com/office/drawing/2014/main" id="{A72D92B4-6FA2-FB46-94DF-3A122237BEA5}"/>
              </a:ext>
            </a:extLst>
          </p:cNvPr>
          <p:cNvCxnSpPr>
            <a:cxnSpLocks/>
            <a:endCxn id="6" idx="1"/>
          </p:cNvCxnSpPr>
          <p:nvPr/>
        </p:nvCxnSpPr>
        <p:spPr>
          <a:xfrm flipV="1">
            <a:off x="5106390" y="3630460"/>
            <a:ext cx="5021282" cy="1304384"/>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70C576E-E138-854A-9BF6-9012DE9C6ADD}"/>
              </a:ext>
            </a:extLst>
          </p:cNvPr>
          <p:cNvSpPr/>
          <p:nvPr/>
        </p:nvSpPr>
        <p:spPr>
          <a:xfrm>
            <a:off x="10127672" y="2162794"/>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Consistent Material Layout</a:t>
            </a:r>
          </a:p>
        </p:txBody>
      </p:sp>
      <p:cxnSp>
        <p:nvCxnSpPr>
          <p:cNvPr id="11" name="Straight Connector 10">
            <a:extLst>
              <a:ext uri="{FF2B5EF4-FFF2-40B4-BE49-F238E27FC236}">
                <a16:creationId xmlns:a16="http://schemas.microsoft.com/office/drawing/2014/main" id="{CE1E2F16-4A75-004B-B51D-499E74301A59}"/>
              </a:ext>
            </a:extLst>
          </p:cNvPr>
          <p:cNvCxnSpPr>
            <a:cxnSpLocks/>
            <a:endCxn id="10" idx="1"/>
          </p:cNvCxnSpPr>
          <p:nvPr/>
        </p:nvCxnSpPr>
        <p:spPr>
          <a:xfrm flipV="1">
            <a:off x="5791202" y="2477490"/>
            <a:ext cx="4336470" cy="1776006"/>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19AE54-5C96-AA4C-A5E8-84BB2F631237}"/>
              </a:ext>
            </a:extLst>
          </p:cNvPr>
          <p:cNvCxnSpPr>
            <a:cxnSpLocks/>
            <a:endCxn id="10" idx="1"/>
          </p:cNvCxnSpPr>
          <p:nvPr/>
        </p:nvCxnSpPr>
        <p:spPr>
          <a:xfrm>
            <a:off x="6146800" y="1432139"/>
            <a:ext cx="3980872" cy="1045351"/>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08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139687" y="1093120"/>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3019287" y="1093120"/>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892261" y="1093120"/>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808336" y="1093855"/>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Index route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326712" y="410072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402469" y="4695570"/>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6150324" y="4737972"/>
            <a:ext cx="3255996" cy="584775"/>
          </a:xfrm>
          <a:prstGeom prst="rect">
            <a:avLst/>
          </a:prstGeom>
          <a:noFill/>
        </p:spPr>
        <p:txBody>
          <a:bodyPr wrap="square" rtlCol="0">
            <a:spAutoFit/>
          </a:bodyPr>
          <a:lstStyle/>
          <a:p>
            <a:r>
              <a:rPr lang="en-US" sz="1600" dirty="0">
                <a:solidFill>
                  <a:schemeClr val="accent6">
                    <a:lumMod val="75000"/>
                  </a:schemeClr>
                </a:solidFill>
              </a:rPr>
              <a:t>Authenticate via Passport middleware</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332054" y="4083841"/>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213419" y="2279184"/>
            <a:ext cx="1257891" cy="584775"/>
          </a:xfrm>
          <a:prstGeom prst="rect">
            <a:avLst/>
          </a:prstGeom>
          <a:noFill/>
        </p:spPr>
        <p:txBody>
          <a:bodyPr wrap="square" rtlCol="0">
            <a:spAutoFit/>
          </a:bodyPr>
          <a:lstStyle/>
          <a:p>
            <a:r>
              <a:rPr lang="en-US" sz="1600" dirty="0">
                <a:solidFill>
                  <a:schemeClr val="accent6">
                    <a:lumMod val="75000"/>
                  </a:schemeClr>
                </a:solidFill>
              </a:rPr>
              <a:t>Show Sign in</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502254" y="583115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680229" y="2647043"/>
            <a:ext cx="1773219" cy="338554"/>
          </a:xfrm>
          <a:prstGeom prst="rect">
            <a:avLst/>
          </a:prstGeom>
          <a:noFill/>
        </p:spPr>
        <p:txBody>
          <a:bodyPr wrap="square" rtlCol="0">
            <a:spAutoFit/>
          </a:bodyPr>
          <a:lstStyle/>
          <a:p>
            <a:r>
              <a:rPr lang="en-US" sz="1600" dirty="0">
                <a:solidFill>
                  <a:schemeClr val="accent6">
                    <a:lumMod val="75000"/>
                  </a:schemeClr>
                </a:solidFill>
              </a:rPr>
              <a:t>SHOW Sign in page</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Provide credentials</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836971" y="3259723"/>
            <a:ext cx="1040321" cy="338554"/>
          </a:xfrm>
          <a:prstGeom prst="rect">
            <a:avLst/>
          </a:prstGeom>
          <a:noFill/>
        </p:spPr>
        <p:txBody>
          <a:bodyPr wrap="square" rtlCol="0">
            <a:spAutoFit/>
          </a:bodyPr>
          <a:lstStyle/>
          <a:p>
            <a:r>
              <a:rPr lang="en-US" sz="1600" dirty="0">
                <a:solidFill>
                  <a:schemeClr val="accent6">
                    <a:lumMod val="75000"/>
                  </a:schemeClr>
                </a:solidFill>
              </a:rPr>
              <a:t>VALIDATE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054929" y="4072669"/>
            <a:ext cx="1046890" cy="338554"/>
          </a:xfrm>
          <a:prstGeom prst="rect">
            <a:avLst/>
          </a:prstGeom>
          <a:noFill/>
        </p:spPr>
        <p:txBody>
          <a:bodyPr wrap="square" rtlCol="0">
            <a:spAutoFit/>
          </a:bodyPr>
          <a:lstStyle/>
          <a:p>
            <a:r>
              <a:rPr lang="en-US" sz="1600" dirty="0" err="1">
                <a:solidFill>
                  <a:schemeClr val="accent6">
                    <a:lumMod val="75000"/>
                  </a:schemeClr>
                </a:solidFill>
              </a:rPr>
              <a:t>findOne</a:t>
            </a:r>
            <a:r>
              <a:rPr lang="en-US" sz="1600" dirty="0">
                <a:solidFill>
                  <a:schemeClr val="accent6">
                    <a:lumMod val="75000"/>
                  </a:schemeClr>
                </a:solidFill>
              </a:rPr>
              <a:t>()</a:t>
            </a:r>
          </a:p>
        </p:txBody>
      </p:sp>
      <p:sp>
        <p:nvSpPr>
          <p:cNvPr id="47" name="TextBox 46">
            <a:extLst>
              <a:ext uri="{FF2B5EF4-FFF2-40B4-BE49-F238E27FC236}">
                <a16:creationId xmlns:a16="http://schemas.microsoft.com/office/drawing/2014/main" id="{652C1CAB-A877-344C-AB59-F6C3FDDDB700}"/>
              </a:ext>
            </a:extLst>
          </p:cNvPr>
          <p:cNvSpPr txBox="1"/>
          <p:nvPr/>
        </p:nvSpPr>
        <p:spPr>
          <a:xfrm>
            <a:off x="6504182" y="4345533"/>
            <a:ext cx="1749903" cy="338554"/>
          </a:xfrm>
          <a:prstGeom prst="rect">
            <a:avLst/>
          </a:prstGeom>
          <a:noFill/>
        </p:spPr>
        <p:txBody>
          <a:bodyPr wrap="square" rtlCol="0">
            <a:spAutoFit/>
          </a:bodyPr>
          <a:lstStyle/>
          <a:p>
            <a:r>
              <a:rPr lang="en-US" sz="1600" dirty="0">
                <a:solidFill>
                  <a:schemeClr val="accent6">
                    <a:lumMod val="75000"/>
                  </a:schemeClr>
                </a:solidFill>
              </a:rPr>
              <a:t>USER data</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635527" y="5332585"/>
            <a:ext cx="1749903" cy="584775"/>
          </a:xfrm>
          <a:prstGeom prst="rect">
            <a:avLst/>
          </a:prstGeom>
          <a:noFill/>
        </p:spPr>
        <p:txBody>
          <a:bodyPr wrap="square" rtlCol="0">
            <a:spAutoFit/>
          </a:bodyPr>
          <a:lstStyle/>
          <a:p>
            <a:r>
              <a:rPr lang="en-US" sz="1600" dirty="0">
                <a:solidFill>
                  <a:schemeClr val="accent6">
                    <a:lumMod val="75000"/>
                  </a:schemeClr>
                </a:solidFill>
              </a:rPr>
              <a:t>SUCCESS status with JWT</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660135" y="604559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743002" y="5707037"/>
            <a:ext cx="1718336" cy="338554"/>
          </a:xfrm>
          <a:prstGeom prst="rect">
            <a:avLst/>
          </a:prstGeom>
          <a:noFill/>
        </p:spPr>
        <p:txBody>
          <a:bodyPr wrap="square" rtlCol="0">
            <a:spAutoFit/>
          </a:bodyPr>
          <a:lstStyle/>
          <a:p>
            <a:r>
              <a:rPr lang="en-US" sz="1600" dirty="0">
                <a:solidFill>
                  <a:schemeClr val="accent6">
                    <a:lumMod val="75000"/>
                  </a:schemeClr>
                </a:solidFill>
              </a:rPr>
              <a:t>Dashboard page</a:t>
            </a:r>
          </a:p>
        </p:txBody>
      </p:sp>
      <p:sp>
        <p:nvSpPr>
          <p:cNvPr id="54" name="TextBox 53">
            <a:extLst>
              <a:ext uri="{FF2B5EF4-FFF2-40B4-BE49-F238E27FC236}">
                <a16:creationId xmlns:a16="http://schemas.microsoft.com/office/drawing/2014/main" id="{2E3F5CD0-253E-5647-88E0-83B422327800}"/>
              </a:ext>
            </a:extLst>
          </p:cNvPr>
          <p:cNvSpPr txBox="1"/>
          <p:nvPr/>
        </p:nvSpPr>
        <p:spPr>
          <a:xfrm>
            <a:off x="5995377" y="3436102"/>
            <a:ext cx="1749903" cy="338554"/>
          </a:xfrm>
          <a:prstGeom prst="rect">
            <a:avLst/>
          </a:prstGeom>
          <a:noFill/>
        </p:spPr>
        <p:txBody>
          <a:bodyPr wrap="square" rtlCol="0">
            <a:spAutoFit/>
          </a:bodyPr>
          <a:lstStyle/>
          <a:p>
            <a:r>
              <a:rPr lang="en-US" sz="1600" dirty="0">
                <a:solidFill>
                  <a:schemeClr val="accent6">
                    <a:lumMod val="75000"/>
                  </a:schemeClr>
                </a:solidFill>
              </a:rPr>
              <a:t>GET user data</a:t>
            </a:r>
          </a:p>
        </p:txBody>
      </p:sp>
      <p:cxnSp>
        <p:nvCxnSpPr>
          <p:cNvPr id="55" name="Elbow Connector 54">
            <a:extLst>
              <a:ext uri="{FF2B5EF4-FFF2-40B4-BE49-F238E27FC236}">
                <a16:creationId xmlns:a16="http://schemas.microsoft.com/office/drawing/2014/main" id="{85BC1CC0-9610-0F4C-A666-334A85ED6919}"/>
              </a:ext>
            </a:extLst>
          </p:cNvPr>
          <p:cNvCxnSpPr>
            <a:cxnSpLocks/>
          </p:cNvCxnSpPr>
          <p:nvPr/>
        </p:nvCxnSpPr>
        <p:spPr>
          <a:xfrm rot="10800000" flipV="1">
            <a:off x="5417956" y="491018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420B42F-4A42-834B-96E6-0357C13BD86E}"/>
              </a:ext>
            </a:extLst>
          </p:cNvPr>
          <p:cNvCxnSpPr/>
          <p:nvPr/>
        </p:nvCxnSpPr>
        <p:spPr>
          <a:xfrm>
            <a:off x="5423298" y="4893301"/>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BFD302E-7BF8-6741-858F-1BC17541311E}"/>
              </a:ext>
            </a:extLst>
          </p:cNvPr>
          <p:cNvSpPr txBox="1"/>
          <p:nvPr/>
        </p:nvSpPr>
        <p:spPr>
          <a:xfrm>
            <a:off x="6112889" y="5339626"/>
            <a:ext cx="1353286" cy="338554"/>
          </a:xfrm>
          <a:prstGeom prst="rect">
            <a:avLst/>
          </a:prstGeom>
          <a:noFill/>
        </p:spPr>
        <p:txBody>
          <a:bodyPr wrap="square" rtlCol="0">
            <a:spAutoFit/>
          </a:bodyPr>
          <a:lstStyle/>
          <a:p>
            <a:r>
              <a:rPr lang="en-US" sz="1600" dirty="0">
                <a:solidFill>
                  <a:schemeClr val="accent6">
                    <a:lumMod val="75000"/>
                  </a:schemeClr>
                </a:solidFill>
              </a:rPr>
              <a:t>Generate JWT</a:t>
            </a:r>
          </a:p>
        </p:txBody>
      </p:sp>
      <p:cxnSp>
        <p:nvCxnSpPr>
          <p:cNvPr id="66" name="Elbow Connector 65">
            <a:extLst>
              <a:ext uri="{FF2B5EF4-FFF2-40B4-BE49-F238E27FC236}">
                <a16:creationId xmlns:a16="http://schemas.microsoft.com/office/drawing/2014/main" id="{57575F62-AD44-D443-B53B-B6FB80072C00}"/>
              </a:ext>
            </a:extLst>
          </p:cNvPr>
          <p:cNvCxnSpPr>
            <a:cxnSpLocks/>
          </p:cNvCxnSpPr>
          <p:nvPr/>
        </p:nvCxnSpPr>
        <p:spPr>
          <a:xfrm rot="10800000" flipV="1">
            <a:off x="5417956" y="537617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61FF605-3D7C-0D40-AC32-70235F2DBB39}"/>
              </a:ext>
            </a:extLst>
          </p:cNvPr>
          <p:cNvCxnSpPr/>
          <p:nvPr/>
        </p:nvCxnSpPr>
        <p:spPr>
          <a:xfrm>
            <a:off x="5423298" y="535929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8E44E4E9-AF00-FC4E-934E-C5B64B1EF9FA}"/>
              </a:ext>
            </a:extLst>
          </p:cNvPr>
          <p:cNvSpPr>
            <a:spLocks noGrp="1"/>
          </p:cNvSpPr>
          <p:nvPr>
            <p:ph type="title"/>
          </p:nvPr>
        </p:nvSpPr>
        <p:spPr/>
        <p:txBody>
          <a:bodyPr>
            <a:normAutofit/>
          </a:bodyPr>
          <a:lstStyle/>
          <a:p>
            <a:r>
              <a:rPr lang="en-US" dirty="0"/>
              <a:t>Existing user Sign in flow </a:t>
            </a:r>
          </a:p>
        </p:txBody>
      </p:sp>
    </p:spTree>
    <p:extLst>
      <p:ext uri="{BB962C8B-B14F-4D97-AF65-F5344CB8AC3E}">
        <p14:creationId xmlns:p14="http://schemas.microsoft.com/office/powerpoint/2010/main" val="2504850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C8C2B-415A-6B4F-8989-9DFF32F83D0B}"/>
              </a:ext>
            </a:extLst>
          </p:cNvPr>
          <p:cNvSpPr>
            <a:spLocks noGrp="1"/>
          </p:cNvSpPr>
          <p:nvPr>
            <p:ph type="title"/>
          </p:nvPr>
        </p:nvSpPr>
        <p:spPr/>
        <p:txBody>
          <a:bodyPr/>
          <a:lstStyle/>
          <a:p>
            <a:r>
              <a:rPr lang="en-US" dirty="0"/>
              <a:t>Dashboard/Landing page post signup</a:t>
            </a:r>
          </a:p>
        </p:txBody>
      </p:sp>
      <p:pic>
        <p:nvPicPr>
          <p:cNvPr id="5" name="Picture 4">
            <a:extLst>
              <a:ext uri="{FF2B5EF4-FFF2-40B4-BE49-F238E27FC236}">
                <a16:creationId xmlns:a16="http://schemas.microsoft.com/office/drawing/2014/main" id="{71128C40-E262-2243-A16F-FF96CF9EBDCF}"/>
              </a:ext>
            </a:extLst>
          </p:cNvPr>
          <p:cNvPicPr>
            <a:picLocks noChangeAspect="1"/>
          </p:cNvPicPr>
          <p:nvPr/>
        </p:nvPicPr>
        <p:blipFill>
          <a:blip r:embed="rId2"/>
          <a:stretch>
            <a:fillRect/>
          </a:stretch>
        </p:blipFill>
        <p:spPr>
          <a:xfrm>
            <a:off x="387929" y="799267"/>
            <a:ext cx="10806545" cy="5726625"/>
          </a:xfrm>
          <a:prstGeom prst="rect">
            <a:avLst/>
          </a:prstGeom>
        </p:spPr>
      </p:pic>
      <p:sp>
        <p:nvSpPr>
          <p:cNvPr id="4" name="Rectangle 3">
            <a:extLst>
              <a:ext uri="{FF2B5EF4-FFF2-40B4-BE49-F238E27FC236}">
                <a16:creationId xmlns:a16="http://schemas.microsoft.com/office/drawing/2014/main" id="{6EC6175A-1728-DE42-95E6-2D0BD8738928}"/>
              </a:ext>
            </a:extLst>
          </p:cNvPr>
          <p:cNvSpPr/>
          <p:nvPr/>
        </p:nvSpPr>
        <p:spPr>
          <a:xfrm>
            <a:off x="10103921" y="1950521"/>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Post login menu</a:t>
            </a:r>
          </a:p>
        </p:txBody>
      </p:sp>
      <p:cxnSp>
        <p:nvCxnSpPr>
          <p:cNvPr id="6" name="Straight Connector 5">
            <a:extLst>
              <a:ext uri="{FF2B5EF4-FFF2-40B4-BE49-F238E27FC236}">
                <a16:creationId xmlns:a16="http://schemas.microsoft.com/office/drawing/2014/main" id="{D6B49DA2-CBB5-FD42-8F54-12019D3C1123}"/>
              </a:ext>
            </a:extLst>
          </p:cNvPr>
          <p:cNvCxnSpPr>
            <a:cxnSpLocks/>
            <a:endCxn id="4" idx="1"/>
          </p:cNvCxnSpPr>
          <p:nvPr/>
        </p:nvCxnSpPr>
        <p:spPr>
          <a:xfrm>
            <a:off x="7172696" y="1543792"/>
            <a:ext cx="2931225" cy="721425"/>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73DCF87-0537-784B-8D75-4123D12EFEB3}"/>
              </a:ext>
            </a:extLst>
          </p:cNvPr>
          <p:cNvSpPr/>
          <p:nvPr/>
        </p:nvSpPr>
        <p:spPr>
          <a:xfrm>
            <a:off x="10103921" y="278707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ysClr val="windowText" lastClr="000000"/>
                </a:solidFill>
              </a:rPr>
              <a:t>AuthGuard</a:t>
            </a:r>
            <a:r>
              <a:rPr lang="en-US" sz="1600" dirty="0">
                <a:solidFill>
                  <a:sysClr val="windowText" lastClr="000000"/>
                </a:solidFill>
              </a:rPr>
              <a:t> protected routes</a:t>
            </a:r>
          </a:p>
        </p:txBody>
      </p:sp>
      <p:cxnSp>
        <p:nvCxnSpPr>
          <p:cNvPr id="8" name="Straight Connector 7">
            <a:extLst>
              <a:ext uri="{FF2B5EF4-FFF2-40B4-BE49-F238E27FC236}">
                <a16:creationId xmlns:a16="http://schemas.microsoft.com/office/drawing/2014/main" id="{ED666665-292F-3241-BA63-0014B9C0DF1B}"/>
              </a:ext>
            </a:extLst>
          </p:cNvPr>
          <p:cNvCxnSpPr>
            <a:cxnSpLocks/>
            <a:endCxn id="7" idx="1"/>
          </p:cNvCxnSpPr>
          <p:nvPr/>
        </p:nvCxnSpPr>
        <p:spPr>
          <a:xfrm>
            <a:off x="5199413" y="960837"/>
            <a:ext cx="4904508" cy="2140938"/>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A80BE2B-EA06-5149-9C8D-F52AF8F0CDB5}"/>
              </a:ext>
            </a:extLst>
          </p:cNvPr>
          <p:cNvSpPr/>
          <p:nvPr/>
        </p:nvSpPr>
        <p:spPr>
          <a:xfrm>
            <a:off x="10103921" y="3938333"/>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Role Based Access Control</a:t>
            </a:r>
          </a:p>
        </p:txBody>
      </p:sp>
      <p:cxnSp>
        <p:nvCxnSpPr>
          <p:cNvPr id="11" name="Straight Connector 10">
            <a:extLst>
              <a:ext uri="{FF2B5EF4-FFF2-40B4-BE49-F238E27FC236}">
                <a16:creationId xmlns:a16="http://schemas.microsoft.com/office/drawing/2014/main" id="{F5AA1521-6D19-3146-A3D0-ECC72A800EF0}"/>
              </a:ext>
            </a:extLst>
          </p:cNvPr>
          <p:cNvCxnSpPr>
            <a:cxnSpLocks/>
            <a:endCxn id="10" idx="1"/>
          </p:cNvCxnSpPr>
          <p:nvPr/>
        </p:nvCxnSpPr>
        <p:spPr>
          <a:xfrm>
            <a:off x="8196944" y="1455679"/>
            <a:ext cx="1906977" cy="2797350"/>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2EDF80F-BBD6-EF4A-A984-FB4772216907}"/>
              </a:ext>
            </a:extLst>
          </p:cNvPr>
          <p:cNvSpPr/>
          <p:nvPr/>
        </p:nvSpPr>
        <p:spPr>
          <a:xfrm>
            <a:off x="7429994" y="220114"/>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User Customization</a:t>
            </a:r>
          </a:p>
        </p:txBody>
      </p:sp>
      <p:cxnSp>
        <p:nvCxnSpPr>
          <p:cNvPr id="16" name="Straight Connector 15">
            <a:extLst>
              <a:ext uri="{FF2B5EF4-FFF2-40B4-BE49-F238E27FC236}">
                <a16:creationId xmlns:a16="http://schemas.microsoft.com/office/drawing/2014/main" id="{C63FB3ED-3106-1A41-871A-D3B6DBB94AAA}"/>
              </a:ext>
            </a:extLst>
          </p:cNvPr>
          <p:cNvCxnSpPr>
            <a:cxnSpLocks/>
          </p:cNvCxnSpPr>
          <p:nvPr/>
        </p:nvCxnSpPr>
        <p:spPr>
          <a:xfrm>
            <a:off x="8365177" y="849506"/>
            <a:ext cx="1220935" cy="582955"/>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941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72ED0753-41B5-8645-A851-33EF5F81D140}"/>
              </a:ext>
            </a:extLst>
          </p:cNvPr>
          <p:cNvSpPr>
            <a:spLocks noGrp="1"/>
          </p:cNvSpPr>
          <p:nvPr>
            <p:ph type="title"/>
          </p:nvPr>
        </p:nvSpPr>
        <p:spPr/>
        <p:txBody>
          <a:bodyPr>
            <a:normAutofit/>
          </a:bodyPr>
          <a:lstStyle/>
          <a:p>
            <a:r>
              <a:rPr lang="en-US" dirty="0"/>
              <a:t>Screen layout for Admin Page (Analyst team only) </a:t>
            </a:r>
          </a:p>
        </p:txBody>
      </p:sp>
      <p:pic>
        <p:nvPicPr>
          <p:cNvPr id="10" name="Picture 9">
            <a:extLst>
              <a:ext uri="{FF2B5EF4-FFF2-40B4-BE49-F238E27FC236}">
                <a16:creationId xmlns:a16="http://schemas.microsoft.com/office/drawing/2014/main" id="{9FD70E67-FACA-3243-86B1-73079DE508EE}"/>
              </a:ext>
            </a:extLst>
          </p:cNvPr>
          <p:cNvPicPr>
            <a:picLocks noChangeAspect="1"/>
          </p:cNvPicPr>
          <p:nvPr/>
        </p:nvPicPr>
        <p:blipFill>
          <a:blip r:embed="rId2"/>
          <a:stretch>
            <a:fillRect/>
          </a:stretch>
        </p:blipFill>
        <p:spPr>
          <a:xfrm>
            <a:off x="271153" y="987783"/>
            <a:ext cx="11649694" cy="5320094"/>
          </a:xfrm>
          <a:prstGeom prst="rect">
            <a:avLst/>
          </a:prstGeom>
        </p:spPr>
      </p:pic>
      <p:sp>
        <p:nvSpPr>
          <p:cNvPr id="4" name="Rectangle 3">
            <a:extLst>
              <a:ext uri="{FF2B5EF4-FFF2-40B4-BE49-F238E27FC236}">
                <a16:creationId xmlns:a16="http://schemas.microsoft.com/office/drawing/2014/main" id="{FAB77A5E-D0BC-6C48-A178-008B4D5E1380}"/>
              </a:ext>
            </a:extLst>
          </p:cNvPr>
          <p:cNvSpPr/>
          <p:nvPr/>
        </p:nvSpPr>
        <p:spPr>
          <a:xfrm>
            <a:off x="10103921" y="278707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Upload Control</a:t>
            </a:r>
          </a:p>
        </p:txBody>
      </p:sp>
      <p:cxnSp>
        <p:nvCxnSpPr>
          <p:cNvPr id="5" name="Straight Connector 4">
            <a:extLst>
              <a:ext uri="{FF2B5EF4-FFF2-40B4-BE49-F238E27FC236}">
                <a16:creationId xmlns:a16="http://schemas.microsoft.com/office/drawing/2014/main" id="{DF5BF836-9B68-9D4D-8D56-466ABA20CC36}"/>
              </a:ext>
            </a:extLst>
          </p:cNvPr>
          <p:cNvCxnSpPr>
            <a:cxnSpLocks/>
            <a:endCxn id="4" idx="1"/>
          </p:cNvCxnSpPr>
          <p:nvPr/>
        </p:nvCxnSpPr>
        <p:spPr>
          <a:xfrm flipV="1">
            <a:off x="5308270" y="3101775"/>
            <a:ext cx="4795651" cy="1553352"/>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67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18D23-5124-DA4D-B49F-4E53682BA803}"/>
              </a:ext>
            </a:extLst>
          </p:cNvPr>
          <p:cNvSpPr>
            <a:spLocks noGrp="1"/>
          </p:cNvSpPr>
          <p:nvPr>
            <p:ph type="title"/>
          </p:nvPr>
        </p:nvSpPr>
        <p:spPr/>
        <p:txBody>
          <a:bodyPr/>
          <a:lstStyle/>
          <a:p>
            <a:r>
              <a:rPr lang="en-US" dirty="0"/>
              <a:t>Admin File Upload Success</a:t>
            </a:r>
          </a:p>
        </p:txBody>
      </p:sp>
      <p:pic>
        <p:nvPicPr>
          <p:cNvPr id="4" name="Picture 3">
            <a:extLst>
              <a:ext uri="{FF2B5EF4-FFF2-40B4-BE49-F238E27FC236}">
                <a16:creationId xmlns:a16="http://schemas.microsoft.com/office/drawing/2014/main" id="{A455A84D-6C92-F941-8091-2F9DB91A495F}"/>
              </a:ext>
            </a:extLst>
          </p:cNvPr>
          <p:cNvPicPr>
            <a:picLocks noChangeAspect="1"/>
          </p:cNvPicPr>
          <p:nvPr/>
        </p:nvPicPr>
        <p:blipFill>
          <a:blip r:embed="rId2"/>
          <a:stretch>
            <a:fillRect/>
          </a:stretch>
        </p:blipFill>
        <p:spPr>
          <a:xfrm>
            <a:off x="350324" y="923170"/>
            <a:ext cx="11234057" cy="5530778"/>
          </a:xfrm>
          <a:prstGeom prst="rect">
            <a:avLst/>
          </a:prstGeom>
        </p:spPr>
      </p:pic>
      <p:sp>
        <p:nvSpPr>
          <p:cNvPr id="5" name="Rectangle 4">
            <a:extLst>
              <a:ext uri="{FF2B5EF4-FFF2-40B4-BE49-F238E27FC236}">
                <a16:creationId xmlns:a16="http://schemas.microsoft.com/office/drawing/2014/main" id="{F885AA62-8A96-0F4F-A8BC-FFC0C4C028FD}"/>
              </a:ext>
            </a:extLst>
          </p:cNvPr>
          <p:cNvSpPr/>
          <p:nvPr/>
        </p:nvSpPr>
        <p:spPr>
          <a:xfrm>
            <a:off x="10103921" y="278707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Consistent User Notification</a:t>
            </a:r>
          </a:p>
        </p:txBody>
      </p:sp>
      <p:cxnSp>
        <p:nvCxnSpPr>
          <p:cNvPr id="6" name="Straight Connector 5">
            <a:extLst>
              <a:ext uri="{FF2B5EF4-FFF2-40B4-BE49-F238E27FC236}">
                <a16:creationId xmlns:a16="http://schemas.microsoft.com/office/drawing/2014/main" id="{214CDA1A-F910-8D40-AEA7-B6028BD1CD58}"/>
              </a:ext>
            </a:extLst>
          </p:cNvPr>
          <p:cNvCxnSpPr>
            <a:cxnSpLocks/>
            <a:endCxn id="5" idx="1"/>
          </p:cNvCxnSpPr>
          <p:nvPr/>
        </p:nvCxnSpPr>
        <p:spPr>
          <a:xfrm>
            <a:off x="5771408" y="1626919"/>
            <a:ext cx="4332513" cy="1474856"/>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70528D8-3404-BC4F-91D0-BB033423DAC3}"/>
              </a:ext>
            </a:extLst>
          </p:cNvPr>
          <p:cNvSpPr/>
          <p:nvPr/>
        </p:nvSpPr>
        <p:spPr>
          <a:xfrm>
            <a:off x="10103921" y="414846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Progress Tracker</a:t>
            </a:r>
          </a:p>
        </p:txBody>
      </p:sp>
      <p:cxnSp>
        <p:nvCxnSpPr>
          <p:cNvPr id="8" name="Straight Connector 7">
            <a:extLst>
              <a:ext uri="{FF2B5EF4-FFF2-40B4-BE49-F238E27FC236}">
                <a16:creationId xmlns:a16="http://schemas.microsoft.com/office/drawing/2014/main" id="{BC0357EC-59C5-EF47-8781-CD34BA4C5AA9}"/>
              </a:ext>
            </a:extLst>
          </p:cNvPr>
          <p:cNvCxnSpPr>
            <a:cxnSpLocks/>
            <a:endCxn id="7" idx="1"/>
          </p:cNvCxnSpPr>
          <p:nvPr/>
        </p:nvCxnSpPr>
        <p:spPr>
          <a:xfrm flipV="1">
            <a:off x="5628904" y="4463165"/>
            <a:ext cx="4475017" cy="1284492"/>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55D7DBD-7843-8749-BAE0-8132C2DADF68}"/>
              </a:ext>
            </a:extLst>
          </p:cNvPr>
          <p:cNvSpPr/>
          <p:nvPr/>
        </p:nvSpPr>
        <p:spPr>
          <a:xfrm>
            <a:off x="7192488" y="21687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ysClr val="windowText" lastClr="000000"/>
                </a:solidFill>
              </a:rPr>
              <a:t>AuthGuard</a:t>
            </a:r>
            <a:r>
              <a:rPr lang="en-US" sz="1600" dirty="0">
                <a:solidFill>
                  <a:sysClr val="windowText" lastClr="000000"/>
                </a:solidFill>
              </a:rPr>
              <a:t> protected routes</a:t>
            </a:r>
          </a:p>
        </p:txBody>
      </p:sp>
      <p:cxnSp>
        <p:nvCxnSpPr>
          <p:cNvPr id="12" name="Straight Connector 11">
            <a:extLst>
              <a:ext uri="{FF2B5EF4-FFF2-40B4-BE49-F238E27FC236}">
                <a16:creationId xmlns:a16="http://schemas.microsoft.com/office/drawing/2014/main" id="{2B53E9C4-5975-4F4E-9BA7-CC4B284059EE}"/>
              </a:ext>
            </a:extLst>
          </p:cNvPr>
          <p:cNvCxnSpPr>
            <a:cxnSpLocks/>
            <a:endCxn id="11" idx="1"/>
          </p:cNvCxnSpPr>
          <p:nvPr/>
        </p:nvCxnSpPr>
        <p:spPr>
          <a:xfrm flipV="1">
            <a:off x="4702629" y="531575"/>
            <a:ext cx="2489859" cy="536382"/>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409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023940" y="1127845"/>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2903540" y="1127845"/>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776514" y="1127845"/>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692589" y="1128580"/>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551084" y="231649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653625" y="2004660"/>
            <a:ext cx="1671747" cy="338554"/>
          </a:xfrm>
          <a:prstGeom prst="rect">
            <a:avLst/>
          </a:prstGeom>
          <a:noFill/>
        </p:spPr>
        <p:txBody>
          <a:bodyPr wrap="square" rtlCol="0">
            <a:spAutoFit/>
          </a:bodyPr>
          <a:lstStyle/>
          <a:p>
            <a:r>
              <a:rPr lang="en-US" sz="1600" dirty="0">
                <a:solidFill>
                  <a:schemeClr val="accent6">
                    <a:lumMod val="75000"/>
                  </a:schemeClr>
                </a:solidFill>
              </a:rPr>
              <a:t>GET upload page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210965" y="3915527"/>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286722" y="4817977"/>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304393" y="3791862"/>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5435326" y="3477028"/>
            <a:ext cx="1201689" cy="338554"/>
          </a:xfrm>
          <a:prstGeom prst="rect">
            <a:avLst/>
          </a:prstGeom>
          <a:noFill/>
        </p:spPr>
        <p:txBody>
          <a:bodyPr wrap="square" rtlCol="0">
            <a:spAutoFit/>
          </a:bodyPr>
          <a:lstStyle/>
          <a:p>
            <a:r>
              <a:rPr lang="en-US" sz="1600" dirty="0">
                <a:solidFill>
                  <a:schemeClr val="accent6">
                    <a:lumMod val="75000"/>
                  </a:schemeClr>
                </a:solidFill>
              </a:rPr>
              <a:t>PUT data</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216307" y="3898647"/>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097672" y="2313909"/>
            <a:ext cx="1257891" cy="584775"/>
          </a:xfrm>
          <a:prstGeom prst="rect">
            <a:avLst/>
          </a:prstGeom>
          <a:noFill/>
        </p:spPr>
        <p:txBody>
          <a:bodyPr wrap="square" rtlCol="0">
            <a:spAutoFit/>
          </a:bodyPr>
          <a:lstStyle/>
          <a:p>
            <a:r>
              <a:rPr lang="en-US" sz="1600" dirty="0">
                <a:solidFill>
                  <a:schemeClr val="accent6">
                    <a:lumMod val="75000"/>
                  </a:schemeClr>
                </a:solidFill>
              </a:rPr>
              <a:t>Show upload</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386507" y="586587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425709" y="247863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431051" y="2461751"/>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522020" y="3008888"/>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516204" y="2731080"/>
            <a:ext cx="2065306" cy="338554"/>
          </a:xfrm>
          <a:prstGeom prst="rect">
            <a:avLst/>
          </a:prstGeom>
          <a:noFill/>
        </p:spPr>
        <p:txBody>
          <a:bodyPr wrap="square" rtlCol="0">
            <a:spAutoFit/>
          </a:bodyPr>
          <a:lstStyle/>
          <a:p>
            <a:r>
              <a:rPr lang="en-US" sz="1600" dirty="0">
                <a:solidFill>
                  <a:schemeClr val="accent6">
                    <a:lumMod val="75000"/>
                  </a:schemeClr>
                </a:solidFill>
              </a:rPr>
              <a:t>SHOW upload section</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548877" y="3476063"/>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582122" y="3169298"/>
            <a:ext cx="1773219" cy="338554"/>
          </a:xfrm>
          <a:prstGeom prst="rect">
            <a:avLst/>
          </a:prstGeom>
          <a:noFill/>
        </p:spPr>
        <p:txBody>
          <a:bodyPr wrap="square" rtlCol="0">
            <a:spAutoFit/>
          </a:bodyPr>
          <a:lstStyle/>
          <a:p>
            <a:r>
              <a:rPr lang="en-US" sz="1600" dirty="0">
                <a:solidFill>
                  <a:schemeClr val="accent6">
                    <a:lumMod val="75000"/>
                  </a:schemeClr>
                </a:solidFill>
              </a:rPr>
              <a:t>upload data csv file</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413747" y="3607517"/>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489953" y="3305199"/>
            <a:ext cx="1964637" cy="338554"/>
          </a:xfrm>
          <a:prstGeom prst="rect">
            <a:avLst/>
          </a:prstGeom>
          <a:noFill/>
        </p:spPr>
        <p:txBody>
          <a:bodyPr wrap="square" rtlCol="0">
            <a:spAutoFit/>
          </a:bodyPr>
          <a:lstStyle/>
          <a:p>
            <a:r>
              <a:rPr lang="en-US" sz="1600" dirty="0">
                <a:solidFill>
                  <a:schemeClr val="accent6">
                    <a:lumMod val="75000"/>
                  </a:schemeClr>
                </a:solidFill>
              </a:rPr>
              <a:t>VALIDATE csv file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038288" y="3721649"/>
            <a:ext cx="1548408" cy="584775"/>
          </a:xfrm>
          <a:prstGeom prst="rect">
            <a:avLst/>
          </a:prstGeom>
          <a:noFill/>
        </p:spPr>
        <p:txBody>
          <a:bodyPr wrap="square" rtlCol="0">
            <a:spAutoFit/>
          </a:bodyPr>
          <a:lstStyle/>
          <a:p>
            <a:r>
              <a:rPr lang="en-US" sz="1600" dirty="0">
                <a:solidFill>
                  <a:schemeClr val="accent6">
                    <a:lumMod val="75000"/>
                  </a:schemeClr>
                </a:solidFill>
              </a:rPr>
              <a:t>DELETE existing data</a:t>
            </a:r>
          </a:p>
        </p:txBody>
      </p:sp>
      <p:cxnSp>
        <p:nvCxnSpPr>
          <p:cNvPr id="44" name="Elbow Connector 43">
            <a:extLst>
              <a:ext uri="{FF2B5EF4-FFF2-40B4-BE49-F238E27FC236}">
                <a16:creationId xmlns:a16="http://schemas.microsoft.com/office/drawing/2014/main" id="{81D78A69-FDC8-0E40-8CE0-9B704560B879}"/>
              </a:ext>
            </a:extLst>
          </p:cNvPr>
          <p:cNvCxnSpPr>
            <a:cxnSpLocks/>
          </p:cNvCxnSpPr>
          <p:nvPr/>
        </p:nvCxnSpPr>
        <p:spPr>
          <a:xfrm rot="10800000" flipV="1">
            <a:off x="9208695" y="438938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56F51D3-33F7-CA46-8213-C82B576D9516}"/>
              </a:ext>
            </a:extLst>
          </p:cNvPr>
          <p:cNvCxnSpPr/>
          <p:nvPr/>
        </p:nvCxnSpPr>
        <p:spPr>
          <a:xfrm>
            <a:off x="9201337" y="437250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A86E1A7-F116-DB4A-809A-FB5F286D28D9}"/>
              </a:ext>
            </a:extLst>
          </p:cNvPr>
          <p:cNvSpPr txBox="1"/>
          <p:nvPr/>
        </p:nvSpPr>
        <p:spPr>
          <a:xfrm>
            <a:off x="9955060" y="4313182"/>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(History)</a:t>
            </a:r>
          </a:p>
        </p:txBody>
      </p:sp>
      <p:sp>
        <p:nvSpPr>
          <p:cNvPr id="47" name="TextBox 46">
            <a:extLst>
              <a:ext uri="{FF2B5EF4-FFF2-40B4-BE49-F238E27FC236}">
                <a16:creationId xmlns:a16="http://schemas.microsoft.com/office/drawing/2014/main" id="{652C1CAB-A877-344C-AB59-F6C3FDDDB700}"/>
              </a:ext>
            </a:extLst>
          </p:cNvPr>
          <p:cNvSpPr txBox="1"/>
          <p:nvPr/>
        </p:nvSpPr>
        <p:spPr>
          <a:xfrm>
            <a:off x="5345129" y="4530451"/>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481547" y="5527325"/>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544388" y="608031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627255" y="5741762"/>
            <a:ext cx="1718336"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grpSp>
        <p:nvGrpSpPr>
          <p:cNvPr id="51" name="Group 50">
            <a:extLst>
              <a:ext uri="{FF2B5EF4-FFF2-40B4-BE49-F238E27FC236}">
                <a16:creationId xmlns:a16="http://schemas.microsoft.com/office/drawing/2014/main" id="{90C72D4D-3FBE-B84E-BC56-D3BD42CBA821}"/>
              </a:ext>
            </a:extLst>
          </p:cNvPr>
          <p:cNvGrpSpPr/>
          <p:nvPr/>
        </p:nvGrpSpPr>
        <p:grpSpPr>
          <a:xfrm>
            <a:off x="6649856" y="1102856"/>
            <a:ext cx="1020417" cy="5009322"/>
            <a:chOff x="3019287" y="834887"/>
            <a:chExt cx="1020417" cy="5009322"/>
          </a:xfrm>
        </p:grpSpPr>
        <p:sp>
          <p:nvSpPr>
            <p:cNvPr id="52" name="Rectangle 51">
              <a:extLst>
                <a:ext uri="{FF2B5EF4-FFF2-40B4-BE49-F238E27FC236}">
                  <a16:creationId xmlns:a16="http://schemas.microsoft.com/office/drawing/2014/main" id="{C0471AB4-8246-B542-911C-C3C862EACC08}"/>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Python</a:t>
              </a:r>
            </a:p>
          </p:txBody>
        </p:sp>
        <p:cxnSp>
          <p:nvCxnSpPr>
            <p:cNvPr id="53" name="Straight Connector 52">
              <a:extLst>
                <a:ext uri="{FF2B5EF4-FFF2-40B4-BE49-F238E27FC236}">
                  <a16:creationId xmlns:a16="http://schemas.microsoft.com/office/drawing/2014/main" id="{D4838F98-B100-4E40-9CFE-59DCBFC62A20}"/>
                </a:ext>
              </a:extLst>
            </p:cNvPr>
            <p:cNvCxnSpPr>
              <a:stCxn id="5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56" name="Straight Arrow Connector 55">
            <a:extLst>
              <a:ext uri="{FF2B5EF4-FFF2-40B4-BE49-F238E27FC236}">
                <a16:creationId xmlns:a16="http://schemas.microsoft.com/office/drawing/2014/main" id="{DDD6DC34-C3C4-6F48-A94C-1320549E91D8}"/>
              </a:ext>
            </a:extLst>
          </p:cNvPr>
          <p:cNvCxnSpPr>
            <a:cxnSpLocks/>
          </p:cNvCxnSpPr>
          <p:nvPr/>
        </p:nvCxnSpPr>
        <p:spPr>
          <a:xfrm>
            <a:off x="5266475" y="5175902"/>
            <a:ext cx="1886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F390DF6-7C14-8449-8FBA-F1A970DEF41C}"/>
              </a:ext>
            </a:extLst>
          </p:cNvPr>
          <p:cNvSpPr txBox="1"/>
          <p:nvPr/>
        </p:nvSpPr>
        <p:spPr>
          <a:xfrm>
            <a:off x="5334696" y="4878690"/>
            <a:ext cx="1749903" cy="338554"/>
          </a:xfrm>
          <a:prstGeom prst="rect">
            <a:avLst/>
          </a:prstGeom>
          <a:noFill/>
        </p:spPr>
        <p:txBody>
          <a:bodyPr wrap="square" rtlCol="0">
            <a:spAutoFit/>
          </a:bodyPr>
          <a:lstStyle/>
          <a:p>
            <a:r>
              <a:rPr lang="en-US" sz="1600" dirty="0">
                <a:solidFill>
                  <a:schemeClr val="accent6">
                    <a:lumMod val="75000"/>
                  </a:schemeClr>
                </a:solidFill>
              </a:rPr>
              <a:t>Call predict</a:t>
            </a:r>
          </a:p>
        </p:txBody>
      </p:sp>
      <p:cxnSp>
        <p:nvCxnSpPr>
          <p:cNvPr id="59" name="Straight Arrow Connector 58">
            <a:extLst>
              <a:ext uri="{FF2B5EF4-FFF2-40B4-BE49-F238E27FC236}">
                <a16:creationId xmlns:a16="http://schemas.microsoft.com/office/drawing/2014/main" id="{88FF605F-A6D0-1F47-9F55-E3AE1343A4BC}"/>
              </a:ext>
            </a:extLst>
          </p:cNvPr>
          <p:cNvCxnSpPr>
            <a:cxnSpLocks/>
          </p:cNvCxnSpPr>
          <p:nvPr/>
        </p:nvCxnSpPr>
        <p:spPr>
          <a:xfrm>
            <a:off x="7140611" y="5290202"/>
            <a:ext cx="20555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26BDD620-8534-7F4E-8C94-CC2DB2B9ECD0}"/>
              </a:ext>
            </a:extLst>
          </p:cNvPr>
          <p:cNvCxnSpPr>
            <a:cxnSpLocks/>
          </p:cNvCxnSpPr>
          <p:nvPr/>
        </p:nvCxnSpPr>
        <p:spPr>
          <a:xfrm rot="10800000" flipV="1">
            <a:off x="9184756" y="5345264"/>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0F905A8-9920-574B-9F0D-939EF4E51715}"/>
              </a:ext>
            </a:extLst>
          </p:cNvPr>
          <p:cNvCxnSpPr/>
          <p:nvPr/>
        </p:nvCxnSpPr>
        <p:spPr>
          <a:xfrm>
            <a:off x="9190098" y="5328384"/>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5A0548A-14CD-D64B-8DA9-32CBE5AE93F9}"/>
              </a:ext>
            </a:extLst>
          </p:cNvPr>
          <p:cNvSpPr txBox="1"/>
          <p:nvPr/>
        </p:nvSpPr>
        <p:spPr>
          <a:xfrm>
            <a:off x="9964133" y="5190780"/>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(Forecast)</a:t>
            </a:r>
          </a:p>
        </p:txBody>
      </p:sp>
      <p:cxnSp>
        <p:nvCxnSpPr>
          <p:cNvPr id="64" name="Straight Arrow Connector 63">
            <a:extLst>
              <a:ext uri="{FF2B5EF4-FFF2-40B4-BE49-F238E27FC236}">
                <a16:creationId xmlns:a16="http://schemas.microsoft.com/office/drawing/2014/main" id="{E1F5ACD4-75EA-0C4A-8ABC-0F19C53B3B38}"/>
              </a:ext>
            </a:extLst>
          </p:cNvPr>
          <p:cNvCxnSpPr>
            <a:cxnSpLocks/>
          </p:cNvCxnSpPr>
          <p:nvPr/>
        </p:nvCxnSpPr>
        <p:spPr>
          <a:xfrm flipH="1">
            <a:off x="5266475" y="5741762"/>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E50C155-FE9B-954C-A93B-4BD3E9754717}"/>
              </a:ext>
            </a:extLst>
          </p:cNvPr>
          <p:cNvSpPr txBox="1"/>
          <p:nvPr/>
        </p:nvSpPr>
        <p:spPr>
          <a:xfrm>
            <a:off x="5355563" y="5725842"/>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
        <p:nvSpPr>
          <p:cNvPr id="54" name="Title 1">
            <a:extLst>
              <a:ext uri="{FF2B5EF4-FFF2-40B4-BE49-F238E27FC236}">
                <a16:creationId xmlns:a16="http://schemas.microsoft.com/office/drawing/2014/main" id="{07A5929D-8A24-BA43-9C2B-7E09D1C451EF}"/>
              </a:ext>
            </a:extLst>
          </p:cNvPr>
          <p:cNvSpPr>
            <a:spLocks noGrp="1"/>
          </p:cNvSpPr>
          <p:nvPr>
            <p:ph type="title"/>
          </p:nvPr>
        </p:nvSpPr>
        <p:spPr/>
        <p:txBody>
          <a:bodyPr>
            <a:normAutofit/>
          </a:bodyPr>
          <a:lstStyle/>
          <a:p>
            <a:r>
              <a:rPr lang="en-US" dirty="0"/>
              <a:t>Admin Page - Sequence Diagram – Save History and Calculate Forecast Data</a:t>
            </a:r>
          </a:p>
        </p:txBody>
      </p:sp>
      <p:sp>
        <p:nvSpPr>
          <p:cNvPr id="55" name="TextBox 54">
            <a:extLst>
              <a:ext uri="{FF2B5EF4-FFF2-40B4-BE49-F238E27FC236}">
                <a16:creationId xmlns:a16="http://schemas.microsoft.com/office/drawing/2014/main" id="{8F3D0F7A-D081-F241-A310-7CD9FB4C7461}"/>
              </a:ext>
            </a:extLst>
          </p:cNvPr>
          <p:cNvSpPr txBox="1"/>
          <p:nvPr/>
        </p:nvSpPr>
        <p:spPr>
          <a:xfrm>
            <a:off x="7446269" y="4964434"/>
            <a:ext cx="1749903" cy="338554"/>
          </a:xfrm>
          <a:prstGeom prst="rect">
            <a:avLst/>
          </a:prstGeom>
          <a:noFill/>
        </p:spPr>
        <p:txBody>
          <a:bodyPr wrap="square" rtlCol="0">
            <a:spAutoFit/>
          </a:bodyPr>
          <a:lstStyle/>
          <a:p>
            <a:r>
              <a:rPr lang="en-US" sz="1600" dirty="0">
                <a:solidFill>
                  <a:schemeClr val="accent6">
                    <a:lumMod val="75000"/>
                  </a:schemeClr>
                </a:solidFill>
              </a:rPr>
              <a:t>Forecast data</a:t>
            </a:r>
          </a:p>
        </p:txBody>
      </p:sp>
    </p:spTree>
    <p:extLst>
      <p:ext uri="{BB962C8B-B14F-4D97-AF65-F5344CB8AC3E}">
        <p14:creationId xmlns:p14="http://schemas.microsoft.com/office/powerpoint/2010/main" val="2509235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51677C9C-67E8-2A40-BC1E-0A7960DD9FED}"/>
              </a:ext>
            </a:extLst>
          </p:cNvPr>
          <p:cNvSpPr>
            <a:spLocks noGrp="1"/>
          </p:cNvSpPr>
          <p:nvPr>
            <p:ph type="title"/>
          </p:nvPr>
        </p:nvSpPr>
        <p:spPr/>
        <p:txBody>
          <a:bodyPr>
            <a:normAutofit/>
          </a:bodyPr>
          <a:lstStyle/>
          <a:p>
            <a:r>
              <a:rPr lang="en-US" dirty="0"/>
              <a:t>Screen layout for Forecast Page – Search Section</a:t>
            </a:r>
          </a:p>
        </p:txBody>
      </p:sp>
      <p:pic>
        <p:nvPicPr>
          <p:cNvPr id="3" name="Picture 2">
            <a:extLst>
              <a:ext uri="{FF2B5EF4-FFF2-40B4-BE49-F238E27FC236}">
                <a16:creationId xmlns:a16="http://schemas.microsoft.com/office/drawing/2014/main" id="{0E7DA470-7F88-C948-A981-C2A96CAD275D}"/>
              </a:ext>
            </a:extLst>
          </p:cNvPr>
          <p:cNvPicPr>
            <a:picLocks noChangeAspect="1"/>
          </p:cNvPicPr>
          <p:nvPr/>
        </p:nvPicPr>
        <p:blipFill>
          <a:blip r:embed="rId2"/>
          <a:stretch>
            <a:fillRect/>
          </a:stretch>
        </p:blipFill>
        <p:spPr>
          <a:xfrm>
            <a:off x="334490" y="858237"/>
            <a:ext cx="10913423" cy="5940925"/>
          </a:xfrm>
          <a:prstGeom prst="rect">
            <a:avLst/>
          </a:prstGeom>
        </p:spPr>
      </p:pic>
      <p:sp>
        <p:nvSpPr>
          <p:cNvPr id="4" name="Rectangle 3">
            <a:extLst>
              <a:ext uri="{FF2B5EF4-FFF2-40B4-BE49-F238E27FC236}">
                <a16:creationId xmlns:a16="http://schemas.microsoft.com/office/drawing/2014/main" id="{21F876B3-634B-F843-AA04-9483A5EC4048}"/>
              </a:ext>
            </a:extLst>
          </p:cNvPr>
          <p:cNvSpPr/>
          <p:nvPr/>
        </p:nvSpPr>
        <p:spPr>
          <a:xfrm>
            <a:off x="10103921" y="278707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Date Widget</a:t>
            </a:r>
          </a:p>
        </p:txBody>
      </p:sp>
      <p:cxnSp>
        <p:nvCxnSpPr>
          <p:cNvPr id="5" name="Straight Connector 4">
            <a:extLst>
              <a:ext uri="{FF2B5EF4-FFF2-40B4-BE49-F238E27FC236}">
                <a16:creationId xmlns:a16="http://schemas.microsoft.com/office/drawing/2014/main" id="{B0BFE49C-7B4F-C641-82B2-2E491FE62C6D}"/>
              </a:ext>
            </a:extLst>
          </p:cNvPr>
          <p:cNvCxnSpPr>
            <a:cxnSpLocks/>
          </p:cNvCxnSpPr>
          <p:nvPr/>
        </p:nvCxnSpPr>
        <p:spPr>
          <a:xfrm flipV="1">
            <a:off x="4785756" y="3101775"/>
            <a:ext cx="5318165" cy="1470225"/>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C56085B-119E-F44C-9476-990932CC06B9}"/>
              </a:ext>
            </a:extLst>
          </p:cNvPr>
          <p:cNvSpPr/>
          <p:nvPr/>
        </p:nvSpPr>
        <p:spPr>
          <a:xfrm>
            <a:off x="9595262" y="5093226"/>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DB data driven dropdowns</a:t>
            </a:r>
          </a:p>
        </p:txBody>
      </p:sp>
      <p:cxnSp>
        <p:nvCxnSpPr>
          <p:cNvPr id="8" name="Straight Connector 7">
            <a:extLst>
              <a:ext uri="{FF2B5EF4-FFF2-40B4-BE49-F238E27FC236}">
                <a16:creationId xmlns:a16="http://schemas.microsoft.com/office/drawing/2014/main" id="{FF181328-8345-3043-AB28-A79AC684E316}"/>
              </a:ext>
            </a:extLst>
          </p:cNvPr>
          <p:cNvCxnSpPr>
            <a:cxnSpLocks/>
            <a:endCxn id="7" idx="1"/>
          </p:cNvCxnSpPr>
          <p:nvPr/>
        </p:nvCxnSpPr>
        <p:spPr>
          <a:xfrm>
            <a:off x="5735782" y="3859481"/>
            <a:ext cx="3859480" cy="1548441"/>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24326F-7FF6-1F4E-903B-CB6C3DCC35C1}"/>
              </a:ext>
            </a:extLst>
          </p:cNvPr>
          <p:cNvCxnSpPr>
            <a:cxnSpLocks/>
          </p:cNvCxnSpPr>
          <p:nvPr/>
        </p:nvCxnSpPr>
        <p:spPr>
          <a:xfrm>
            <a:off x="6519553" y="4572000"/>
            <a:ext cx="3075709" cy="835922"/>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B0536B7-0D5A-6D49-A20D-9DFD92386E77}"/>
              </a:ext>
            </a:extLst>
          </p:cNvPr>
          <p:cNvCxnSpPr>
            <a:cxnSpLocks/>
            <a:endCxn id="7" idx="1"/>
          </p:cNvCxnSpPr>
          <p:nvPr/>
        </p:nvCxnSpPr>
        <p:spPr>
          <a:xfrm>
            <a:off x="6745184" y="5407922"/>
            <a:ext cx="2850078" cy="0"/>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CF8B581-70B3-8D4B-B293-D95EF95875A1}"/>
              </a:ext>
            </a:extLst>
          </p:cNvPr>
          <p:cNvSpPr/>
          <p:nvPr/>
        </p:nvSpPr>
        <p:spPr>
          <a:xfrm>
            <a:off x="425532" y="400430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Required field validation</a:t>
            </a:r>
          </a:p>
        </p:txBody>
      </p:sp>
      <p:cxnSp>
        <p:nvCxnSpPr>
          <p:cNvPr id="19" name="Straight Connector 18">
            <a:extLst>
              <a:ext uri="{FF2B5EF4-FFF2-40B4-BE49-F238E27FC236}">
                <a16:creationId xmlns:a16="http://schemas.microsoft.com/office/drawing/2014/main" id="{1BE9AABA-969A-3046-8737-868E1243D743}"/>
              </a:ext>
            </a:extLst>
          </p:cNvPr>
          <p:cNvCxnSpPr>
            <a:cxnSpLocks/>
          </p:cNvCxnSpPr>
          <p:nvPr/>
        </p:nvCxnSpPr>
        <p:spPr>
          <a:xfrm>
            <a:off x="2295898" y="4345426"/>
            <a:ext cx="1349827" cy="226574"/>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FA09CC6-A755-3646-B090-31F426441BAD}"/>
              </a:ext>
            </a:extLst>
          </p:cNvPr>
          <p:cNvSpPr/>
          <p:nvPr/>
        </p:nvSpPr>
        <p:spPr>
          <a:xfrm>
            <a:off x="425532" y="5685067"/>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Validation triggered buttons</a:t>
            </a:r>
          </a:p>
        </p:txBody>
      </p:sp>
      <p:cxnSp>
        <p:nvCxnSpPr>
          <p:cNvPr id="22" name="Straight Connector 21">
            <a:extLst>
              <a:ext uri="{FF2B5EF4-FFF2-40B4-BE49-F238E27FC236}">
                <a16:creationId xmlns:a16="http://schemas.microsoft.com/office/drawing/2014/main" id="{54724E3D-BCFF-D841-B305-822727681072}"/>
              </a:ext>
            </a:extLst>
          </p:cNvPr>
          <p:cNvCxnSpPr>
            <a:cxnSpLocks/>
          </p:cNvCxnSpPr>
          <p:nvPr/>
        </p:nvCxnSpPr>
        <p:spPr>
          <a:xfrm flipV="1">
            <a:off x="2295898" y="5866410"/>
            <a:ext cx="2335479" cy="159774"/>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806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BC0B8D6F-F446-C84E-AA9E-AD08BA85A8D7}"/>
              </a:ext>
            </a:extLst>
          </p:cNvPr>
          <p:cNvSpPr>
            <a:spLocks noGrp="1"/>
          </p:cNvSpPr>
          <p:nvPr>
            <p:ph type="title"/>
          </p:nvPr>
        </p:nvSpPr>
        <p:spPr/>
        <p:txBody>
          <a:bodyPr>
            <a:normAutofit/>
          </a:bodyPr>
          <a:lstStyle/>
          <a:p>
            <a:r>
              <a:rPr lang="en-US" dirty="0"/>
              <a:t>Screen layout for Forecast Page – With Results</a:t>
            </a:r>
          </a:p>
        </p:txBody>
      </p:sp>
      <p:pic>
        <p:nvPicPr>
          <p:cNvPr id="2" name="Picture 1">
            <a:extLst>
              <a:ext uri="{FF2B5EF4-FFF2-40B4-BE49-F238E27FC236}">
                <a16:creationId xmlns:a16="http://schemas.microsoft.com/office/drawing/2014/main" id="{60CEFFB2-7F71-AC46-A368-53DBF2817C6C}"/>
              </a:ext>
            </a:extLst>
          </p:cNvPr>
          <p:cNvPicPr>
            <a:picLocks noChangeAspect="1"/>
          </p:cNvPicPr>
          <p:nvPr/>
        </p:nvPicPr>
        <p:blipFill>
          <a:blip r:embed="rId2"/>
          <a:stretch>
            <a:fillRect/>
          </a:stretch>
        </p:blipFill>
        <p:spPr>
          <a:xfrm>
            <a:off x="0" y="191745"/>
            <a:ext cx="12192000" cy="6474510"/>
          </a:xfrm>
          <a:prstGeom prst="rect">
            <a:avLst/>
          </a:prstGeom>
        </p:spPr>
      </p:pic>
      <p:sp>
        <p:nvSpPr>
          <p:cNvPr id="5" name="Rectangle 4">
            <a:extLst>
              <a:ext uri="{FF2B5EF4-FFF2-40B4-BE49-F238E27FC236}">
                <a16:creationId xmlns:a16="http://schemas.microsoft.com/office/drawing/2014/main" id="{C3073E30-38C0-FD46-AF25-133A54995D24}"/>
              </a:ext>
            </a:extLst>
          </p:cNvPr>
          <p:cNvSpPr/>
          <p:nvPr/>
        </p:nvSpPr>
        <p:spPr>
          <a:xfrm>
            <a:off x="9771413" y="2799608"/>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Scrollable subsections</a:t>
            </a:r>
          </a:p>
        </p:txBody>
      </p:sp>
      <p:cxnSp>
        <p:nvCxnSpPr>
          <p:cNvPr id="6" name="Straight Connector 5">
            <a:extLst>
              <a:ext uri="{FF2B5EF4-FFF2-40B4-BE49-F238E27FC236}">
                <a16:creationId xmlns:a16="http://schemas.microsoft.com/office/drawing/2014/main" id="{E435D6D9-DAC2-C044-87B9-5D8BF4871679}"/>
              </a:ext>
            </a:extLst>
          </p:cNvPr>
          <p:cNvCxnSpPr>
            <a:cxnSpLocks/>
            <a:endCxn id="5" idx="1"/>
          </p:cNvCxnSpPr>
          <p:nvPr/>
        </p:nvCxnSpPr>
        <p:spPr>
          <a:xfrm flipV="1">
            <a:off x="7683335" y="3114304"/>
            <a:ext cx="2088078" cy="1018310"/>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0019AF5-3EF4-554F-83D4-1FEB5908CABB}"/>
              </a:ext>
            </a:extLst>
          </p:cNvPr>
          <p:cNvSpPr/>
          <p:nvPr/>
        </p:nvSpPr>
        <p:spPr>
          <a:xfrm>
            <a:off x="550221" y="2484912"/>
            <a:ext cx="2088078"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Ordered products/attributes</a:t>
            </a:r>
          </a:p>
        </p:txBody>
      </p:sp>
      <p:cxnSp>
        <p:nvCxnSpPr>
          <p:cNvPr id="11" name="Straight Connector 10">
            <a:extLst>
              <a:ext uri="{FF2B5EF4-FFF2-40B4-BE49-F238E27FC236}">
                <a16:creationId xmlns:a16="http://schemas.microsoft.com/office/drawing/2014/main" id="{A19E398E-B185-4A4B-9BB0-DD18DC4848E8}"/>
              </a:ext>
            </a:extLst>
          </p:cNvPr>
          <p:cNvCxnSpPr>
            <a:cxnSpLocks/>
            <a:endCxn id="10" idx="2"/>
          </p:cNvCxnSpPr>
          <p:nvPr/>
        </p:nvCxnSpPr>
        <p:spPr>
          <a:xfrm flipV="1">
            <a:off x="1436914" y="3114304"/>
            <a:ext cx="157346" cy="1505197"/>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1B455C7-3062-9247-8EFE-FDEA36004CCB}"/>
              </a:ext>
            </a:extLst>
          </p:cNvPr>
          <p:cNvSpPr/>
          <p:nvPr/>
        </p:nvSpPr>
        <p:spPr>
          <a:xfrm>
            <a:off x="2923307" y="2739782"/>
            <a:ext cx="2088078"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0 values </a:t>
            </a:r>
          </a:p>
          <a:p>
            <a:pPr algn="ctr"/>
            <a:r>
              <a:rPr lang="en-US" sz="1600" dirty="0">
                <a:solidFill>
                  <a:sysClr val="windowText" lastClr="000000"/>
                </a:solidFill>
              </a:rPr>
              <a:t>replaced by “-”</a:t>
            </a:r>
          </a:p>
        </p:txBody>
      </p:sp>
      <p:cxnSp>
        <p:nvCxnSpPr>
          <p:cNvPr id="15" name="Straight Connector 14">
            <a:extLst>
              <a:ext uri="{FF2B5EF4-FFF2-40B4-BE49-F238E27FC236}">
                <a16:creationId xmlns:a16="http://schemas.microsoft.com/office/drawing/2014/main" id="{76AD2199-EDB5-0440-A246-3CA8E3A98B82}"/>
              </a:ext>
            </a:extLst>
          </p:cNvPr>
          <p:cNvCxnSpPr>
            <a:cxnSpLocks/>
          </p:cNvCxnSpPr>
          <p:nvPr/>
        </p:nvCxnSpPr>
        <p:spPr>
          <a:xfrm flipH="1" flipV="1">
            <a:off x="3839684" y="3369175"/>
            <a:ext cx="577937" cy="1487833"/>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1B716BF-22D0-E94A-B7DF-F1E3D69ECCB3}"/>
              </a:ext>
            </a:extLst>
          </p:cNvPr>
          <p:cNvSpPr/>
          <p:nvPr/>
        </p:nvSpPr>
        <p:spPr>
          <a:xfrm>
            <a:off x="1652645" y="1559928"/>
            <a:ext cx="2088078"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Dynamic product based attributes</a:t>
            </a:r>
          </a:p>
        </p:txBody>
      </p:sp>
    </p:spTree>
    <p:extLst>
      <p:ext uri="{BB962C8B-B14F-4D97-AF65-F5344CB8AC3E}">
        <p14:creationId xmlns:p14="http://schemas.microsoft.com/office/powerpoint/2010/main" val="1789233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DE858A3-5773-4845-B9FB-FFC656EB69DA}"/>
              </a:ext>
            </a:extLst>
          </p:cNvPr>
          <p:cNvGrpSpPr/>
          <p:nvPr/>
        </p:nvGrpSpPr>
        <p:grpSpPr>
          <a:xfrm>
            <a:off x="1139687" y="1258221"/>
            <a:ext cx="1020417" cy="5009322"/>
            <a:chOff x="1139687" y="834887"/>
            <a:chExt cx="1020417" cy="5009322"/>
          </a:xfrm>
        </p:grpSpPr>
        <p:sp>
          <p:nvSpPr>
            <p:cNvPr id="4" name="Rectangle 3">
              <a:extLst>
                <a:ext uri="{FF2B5EF4-FFF2-40B4-BE49-F238E27FC236}">
                  <a16:creationId xmlns:a16="http://schemas.microsoft.com/office/drawing/2014/main" id="{A366CF02-7F4F-A44B-9261-2154B43A53BC}"/>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2E622965-BA11-3643-8099-83F037D947FF}"/>
                </a:ext>
              </a:extLst>
            </p:cNvPr>
            <p:cNvCxnSpPr>
              <a:stCxn id="4"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991BBB1-E11A-E842-A54A-2EABE4FAC490}"/>
              </a:ext>
            </a:extLst>
          </p:cNvPr>
          <p:cNvGrpSpPr/>
          <p:nvPr/>
        </p:nvGrpSpPr>
        <p:grpSpPr>
          <a:xfrm>
            <a:off x="3019287" y="1258221"/>
            <a:ext cx="1020417" cy="5009322"/>
            <a:chOff x="3019287" y="834887"/>
            <a:chExt cx="1020417" cy="5009322"/>
          </a:xfrm>
        </p:grpSpPr>
        <p:sp>
          <p:nvSpPr>
            <p:cNvPr id="7" name="Rectangle 6">
              <a:extLst>
                <a:ext uri="{FF2B5EF4-FFF2-40B4-BE49-F238E27FC236}">
                  <a16:creationId xmlns:a16="http://schemas.microsoft.com/office/drawing/2014/main" id="{7CC808EC-5990-6540-8364-71F4ED3BA5D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8" name="Straight Connector 7">
              <a:extLst>
                <a:ext uri="{FF2B5EF4-FFF2-40B4-BE49-F238E27FC236}">
                  <a16:creationId xmlns:a16="http://schemas.microsoft.com/office/drawing/2014/main" id="{019A67DE-ED42-614E-81DF-E93058D6CE7F}"/>
                </a:ext>
              </a:extLst>
            </p:cNvPr>
            <p:cNvCxnSpPr>
              <a:stCxn id="7"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D304D130-98ED-2E4D-9795-2B76E07BE63E}"/>
              </a:ext>
            </a:extLst>
          </p:cNvPr>
          <p:cNvGrpSpPr/>
          <p:nvPr/>
        </p:nvGrpSpPr>
        <p:grpSpPr>
          <a:xfrm>
            <a:off x="4892261" y="1258221"/>
            <a:ext cx="1020417" cy="5009322"/>
            <a:chOff x="3019287" y="834887"/>
            <a:chExt cx="1020417" cy="5009322"/>
          </a:xfrm>
        </p:grpSpPr>
        <p:sp>
          <p:nvSpPr>
            <p:cNvPr id="12" name="Rectangle 11">
              <a:extLst>
                <a:ext uri="{FF2B5EF4-FFF2-40B4-BE49-F238E27FC236}">
                  <a16:creationId xmlns:a16="http://schemas.microsoft.com/office/drawing/2014/main" id="{D869545C-A761-5E4F-9DA1-FF2D06B185D9}"/>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3" name="Straight Connector 12">
              <a:extLst>
                <a:ext uri="{FF2B5EF4-FFF2-40B4-BE49-F238E27FC236}">
                  <a16:creationId xmlns:a16="http://schemas.microsoft.com/office/drawing/2014/main" id="{226285BA-60BA-9641-AFD9-BFF61AFC36BE}"/>
                </a:ext>
              </a:extLst>
            </p:cNvPr>
            <p:cNvCxnSpPr>
              <a:stCxn id="1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C962E62-C9C0-B648-B79D-E41C6DAFA26C}"/>
              </a:ext>
            </a:extLst>
          </p:cNvPr>
          <p:cNvGrpSpPr/>
          <p:nvPr/>
        </p:nvGrpSpPr>
        <p:grpSpPr>
          <a:xfrm>
            <a:off x="6789532" y="1258956"/>
            <a:ext cx="1020417" cy="5009322"/>
            <a:chOff x="3019287" y="834887"/>
            <a:chExt cx="1020417" cy="5009322"/>
          </a:xfrm>
        </p:grpSpPr>
        <p:sp>
          <p:nvSpPr>
            <p:cNvPr id="15" name="Rectangle 14">
              <a:extLst>
                <a:ext uri="{FF2B5EF4-FFF2-40B4-BE49-F238E27FC236}">
                  <a16:creationId xmlns:a16="http://schemas.microsoft.com/office/drawing/2014/main" id="{58CCD83B-4AE5-4C45-B6C1-427E2AA7C133}"/>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6" name="Straight Connector 15">
              <a:extLst>
                <a:ext uri="{FF2B5EF4-FFF2-40B4-BE49-F238E27FC236}">
                  <a16:creationId xmlns:a16="http://schemas.microsoft.com/office/drawing/2014/main" id="{3FA87FF3-92E5-8B4E-8959-8B22BDD4145E}"/>
                </a:ext>
              </a:extLst>
            </p:cNvPr>
            <p:cNvCxnSpPr>
              <a:stCxn id="15"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0FF32F9E-1A16-DF4C-A3B8-48C99CF36691}"/>
              </a:ext>
            </a:extLst>
          </p:cNvPr>
          <p:cNvCxnSpPr/>
          <p:nvPr/>
        </p:nvCxnSpPr>
        <p:spPr>
          <a:xfrm>
            <a:off x="1649895" y="2099734"/>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494D871-5B39-3042-84A4-FA08ADAD61FD}"/>
              </a:ext>
            </a:extLst>
          </p:cNvPr>
          <p:cNvSpPr txBox="1"/>
          <p:nvPr/>
        </p:nvSpPr>
        <p:spPr>
          <a:xfrm>
            <a:off x="1779105" y="1764268"/>
            <a:ext cx="1794934" cy="338554"/>
          </a:xfrm>
          <a:prstGeom prst="rect">
            <a:avLst/>
          </a:prstGeom>
          <a:noFill/>
        </p:spPr>
        <p:txBody>
          <a:bodyPr wrap="square" rtlCol="0">
            <a:spAutoFit/>
          </a:bodyPr>
          <a:lstStyle/>
          <a:p>
            <a:r>
              <a:rPr lang="en-US" sz="1600" dirty="0">
                <a:solidFill>
                  <a:schemeClr val="accent6">
                    <a:lumMod val="75000"/>
                  </a:schemeClr>
                </a:solidFill>
              </a:rPr>
              <a:t>GET home page</a:t>
            </a:r>
          </a:p>
        </p:txBody>
      </p:sp>
      <p:cxnSp>
        <p:nvCxnSpPr>
          <p:cNvPr id="20" name="Straight Arrow Connector 19">
            <a:extLst>
              <a:ext uri="{FF2B5EF4-FFF2-40B4-BE49-F238E27FC236}">
                <a16:creationId xmlns:a16="http://schemas.microsoft.com/office/drawing/2014/main" id="{BAB8F1A8-DAE3-2149-A5AA-C343553C9B49}"/>
              </a:ext>
            </a:extLst>
          </p:cNvPr>
          <p:cNvCxnSpPr/>
          <p:nvPr/>
        </p:nvCxnSpPr>
        <p:spPr>
          <a:xfrm>
            <a:off x="3529495" y="228600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DFF3A25-963B-944D-A44E-CB1FD10757AE}"/>
              </a:ext>
            </a:extLst>
          </p:cNvPr>
          <p:cNvSpPr txBox="1"/>
          <p:nvPr/>
        </p:nvSpPr>
        <p:spPr>
          <a:xfrm>
            <a:off x="3676008" y="1947447"/>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2" name="Straight Arrow Connector 21">
            <a:extLst>
              <a:ext uri="{FF2B5EF4-FFF2-40B4-BE49-F238E27FC236}">
                <a16:creationId xmlns:a16="http://schemas.microsoft.com/office/drawing/2014/main" id="{FAEB34C2-8543-A742-8238-BB86E562DE98}"/>
              </a:ext>
            </a:extLst>
          </p:cNvPr>
          <p:cNvCxnSpPr/>
          <p:nvPr/>
        </p:nvCxnSpPr>
        <p:spPr>
          <a:xfrm>
            <a:off x="5402837" y="257375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FFD838-D6D1-F446-AF02-88CA3C06CC19}"/>
              </a:ext>
            </a:extLst>
          </p:cNvPr>
          <p:cNvSpPr txBox="1"/>
          <p:nvPr/>
        </p:nvSpPr>
        <p:spPr>
          <a:xfrm>
            <a:off x="5549350" y="2235202"/>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7" name="Straight Connector 26">
            <a:extLst>
              <a:ext uri="{FF2B5EF4-FFF2-40B4-BE49-F238E27FC236}">
                <a16:creationId xmlns:a16="http://schemas.microsoft.com/office/drawing/2014/main" id="{8C7AC38E-308F-D34C-8FCA-45469B4C792C}"/>
              </a:ext>
            </a:extLst>
          </p:cNvPr>
          <p:cNvCxnSpPr/>
          <p:nvPr/>
        </p:nvCxnSpPr>
        <p:spPr>
          <a:xfrm>
            <a:off x="7299741" y="257375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4B9E34BA-E709-6E48-B4F8-55690891C7A9}"/>
              </a:ext>
            </a:extLst>
          </p:cNvPr>
          <p:cNvCxnSpPr>
            <a:cxnSpLocks/>
          </p:cNvCxnSpPr>
          <p:nvPr/>
        </p:nvCxnSpPr>
        <p:spPr>
          <a:xfrm rot="10800000" flipV="1">
            <a:off x="7262193" y="2573754"/>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71DB017-16EF-5245-BD8A-BF97E980C9CC}"/>
              </a:ext>
            </a:extLst>
          </p:cNvPr>
          <p:cNvSpPr txBox="1"/>
          <p:nvPr/>
        </p:nvSpPr>
        <p:spPr>
          <a:xfrm>
            <a:off x="8067634" y="2590634"/>
            <a:ext cx="2198384" cy="338554"/>
          </a:xfrm>
          <a:prstGeom prst="rect">
            <a:avLst/>
          </a:prstGeom>
          <a:noFill/>
        </p:spPr>
        <p:txBody>
          <a:bodyPr wrap="square" rtlCol="0">
            <a:spAutoFit/>
          </a:bodyPr>
          <a:lstStyle/>
          <a:p>
            <a:r>
              <a:rPr lang="en-US" sz="1600" dirty="0">
                <a:solidFill>
                  <a:schemeClr val="accent6">
                    <a:lumMod val="75000"/>
                  </a:schemeClr>
                </a:solidFill>
              </a:rPr>
              <a:t>QUERY for master data</a:t>
            </a:r>
          </a:p>
        </p:txBody>
      </p:sp>
      <p:cxnSp>
        <p:nvCxnSpPr>
          <p:cNvPr id="41" name="Straight Arrow Connector 40">
            <a:extLst>
              <a:ext uri="{FF2B5EF4-FFF2-40B4-BE49-F238E27FC236}">
                <a16:creationId xmlns:a16="http://schemas.microsoft.com/office/drawing/2014/main" id="{93F8B696-A779-BE43-B862-14DE28D4942C}"/>
              </a:ext>
            </a:extLst>
          </p:cNvPr>
          <p:cNvCxnSpPr/>
          <p:nvPr/>
        </p:nvCxnSpPr>
        <p:spPr>
          <a:xfrm flipH="1">
            <a:off x="5395844" y="2929188"/>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4E2EB52-2CFE-CA45-AD80-6F22A0197DC9}"/>
              </a:ext>
            </a:extLst>
          </p:cNvPr>
          <p:cNvCxnSpPr/>
          <p:nvPr/>
        </p:nvCxnSpPr>
        <p:spPr>
          <a:xfrm flipH="1">
            <a:off x="3529495" y="3064936"/>
            <a:ext cx="186634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2056F0B-C2B9-854F-968B-D2152FB70DC3}"/>
              </a:ext>
            </a:extLst>
          </p:cNvPr>
          <p:cNvCxnSpPr/>
          <p:nvPr/>
        </p:nvCxnSpPr>
        <p:spPr>
          <a:xfrm>
            <a:off x="3543485" y="320068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B43A6134-E90C-6444-A00E-EA3915410150}"/>
              </a:ext>
            </a:extLst>
          </p:cNvPr>
          <p:cNvCxnSpPr>
            <a:cxnSpLocks/>
          </p:cNvCxnSpPr>
          <p:nvPr/>
        </p:nvCxnSpPr>
        <p:spPr>
          <a:xfrm rot="10800000" flipV="1">
            <a:off x="3505937" y="320068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71C9875-8922-1C4D-89BD-3F2F54CD6793}"/>
              </a:ext>
            </a:extLst>
          </p:cNvPr>
          <p:cNvSpPr txBox="1"/>
          <p:nvPr/>
        </p:nvSpPr>
        <p:spPr>
          <a:xfrm>
            <a:off x="3657605" y="3233821"/>
            <a:ext cx="2198384" cy="584775"/>
          </a:xfrm>
          <a:prstGeom prst="rect">
            <a:avLst/>
          </a:prstGeom>
          <a:noFill/>
        </p:spPr>
        <p:txBody>
          <a:bodyPr wrap="square" rtlCol="0">
            <a:spAutoFit/>
          </a:bodyPr>
          <a:lstStyle/>
          <a:p>
            <a:r>
              <a:rPr lang="en-US" sz="1600" dirty="0">
                <a:solidFill>
                  <a:schemeClr val="accent6">
                    <a:lumMod val="75000"/>
                  </a:schemeClr>
                </a:solidFill>
              </a:rPr>
              <a:t>POPULATE </a:t>
            </a:r>
            <a:r>
              <a:rPr lang="en-US" sz="1600" dirty="0" err="1">
                <a:solidFill>
                  <a:schemeClr val="accent6">
                    <a:lumMod val="75000"/>
                  </a:schemeClr>
                </a:solidFill>
              </a:rPr>
              <a:t>calender</a:t>
            </a:r>
            <a:r>
              <a:rPr lang="en-US" sz="1600" dirty="0">
                <a:solidFill>
                  <a:schemeClr val="accent6">
                    <a:lumMod val="75000"/>
                  </a:schemeClr>
                </a:solidFill>
              </a:rPr>
              <a:t> &amp; dropdowns</a:t>
            </a:r>
          </a:p>
        </p:txBody>
      </p:sp>
      <p:cxnSp>
        <p:nvCxnSpPr>
          <p:cNvPr id="47" name="Straight Arrow Connector 46">
            <a:extLst>
              <a:ext uri="{FF2B5EF4-FFF2-40B4-BE49-F238E27FC236}">
                <a16:creationId xmlns:a16="http://schemas.microsoft.com/office/drawing/2014/main" id="{7FC97E6A-7ABB-9647-8DE6-57D88D0C664A}"/>
              </a:ext>
            </a:extLst>
          </p:cNvPr>
          <p:cNvCxnSpPr/>
          <p:nvPr/>
        </p:nvCxnSpPr>
        <p:spPr>
          <a:xfrm flipH="1">
            <a:off x="1625969" y="375086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1294C31-8FCE-5D40-A9FF-25B801BD62E2}"/>
              </a:ext>
            </a:extLst>
          </p:cNvPr>
          <p:cNvSpPr txBox="1"/>
          <p:nvPr/>
        </p:nvSpPr>
        <p:spPr>
          <a:xfrm>
            <a:off x="1831561" y="3458877"/>
            <a:ext cx="1794934" cy="338554"/>
          </a:xfrm>
          <a:prstGeom prst="rect">
            <a:avLst/>
          </a:prstGeom>
          <a:noFill/>
        </p:spPr>
        <p:txBody>
          <a:bodyPr wrap="square" rtlCol="0">
            <a:spAutoFit/>
          </a:bodyPr>
          <a:lstStyle/>
          <a:p>
            <a:r>
              <a:rPr lang="en-US" sz="1600" dirty="0">
                <a:solidFill>
                  <a:schemeClr val="accent6">
                    <a:lumMod val="75000"/>
                  </a:schemeClr>
                </a:solidFill>
              </a:rPr>
              <a:t>SHOW home page</a:t>
            </a:r>
          </a:p>
        </p:txBody>
      </p:sp>
      <p:cxnSp>
        <p:nvCxnSpPr>
          <p:cNvPr id="49" name="Straight Arrow Connector 48">
            <a:extLst>
              <a:ext uri="{FF2B5EF4-FFF2-40B4-BE49-F238E27FC236}">
                <a16:creationId xmlns:a16="http://schemas.microsoft.com/office/drawing/2014/main" id="{2CA51294-83C6-6E4E-8158-FF2F37A5D932}"/>
              </a:ext>
            </a:extLst>
          </p:cNvPr>
          <p:cNvCxnSpPr/>
          <p:nvPr/>
        </p:nvCxnSpPr>
        <p:spPr>
          <a:xfrm>
            <a:off x="1666831" y="43010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EE3E1D3-4EBF-2A43-B290-00F9C9AF980C}"/>
              </a:ext>
            </a:extLst>
          </p:cNvPr>
          <p:cNvSpPr txBox="1"/>
          <p:nvPr/>
        </p:nvSpPr>
        <p:spPr>
          <a:xfrm>
            <a:off x="1618566" y="39903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51" name="Straight Arrow Connector 50">
            <a:extLst>
              <a:ext uri="{FF2B5EF4-FFF2-40B4-BE49-F238E27FC236}">
                <a16:creationId xmlns:a16="http://schemas.microsoft.com/office/drawing/2014/main" id="{8A8E7B59-8F81-6D4B-AC46-A4703D7EF8A9}"/>
              </a:ext>
            </a:extLst>
          </p:cNvPr>
          <p:cNvCxnSpPr/>
          <p:nvPr/>
        </p:nvCxnSpPr>
        <p:spPr>
          <a:xfrm>
            <a:off x="3545141" y="45944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D823822-FAE1-0D4C-9D44-8F23B1B95E13}"/>
              </a:ext>
            </a:extLst>
          </p:cNvPr>
          <p:cNvSpPr txBox="1"/>
          <p:nvPr/>
        </p:nvSpPr>
        <p:spPr>
          <a:xfrm>
            <a:off x="3691654" y="42558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4" name="Elbow Connector 53">
            <a:extLst>
              <a:ext uri="{FF2B5EF4-FFF2-40B4-BE49-F238E27FC236}">
                <a16:creationId xmlns:a16="http://schemas.microsoft.com/office/drawing/2014/main" id="{FFF379DB-FA9E-9B4E-A3C8-6563D2D16DA8}"/>
              </a:ext>
            </a:extLst>
          </p:cNvPr>
          <p:cNvCxnSpPr>
            <a:cxnSpLocks/>
          </p:cNvCxnSpPr>
          <p:nvPr/>
        </p:nvCxnSpPr>
        <p:spPr>
          <a:xfrm rot="10800000" flipV="1">
            <a:off x="7275813" y="50315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0C539A4-8EA1-B243-AD5D-999583A05871}"/>
              </a:ext>
            </a:extLst>
          </p:cNvPr>
          <p:cNvCxnSpPr/>
          <p:nvPr/>
        </p:nvCxnSpPr>
        <p:spPr>
          <a:xfrm flipH="1">
            <a:off x="5413147" y="54391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69BAD18-1825-FA44-843E-21B177429CDB}"/>
              </a:ext>
            </a:extLst>
          </p:cNvPr>
          <p:cNvCxnSpPr/>
          <p:nvPr/>
        </p:nvCxnSpPr>
        <p:spPr>
          <a:xfrm>
            <a:off x="5420140" y="46931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E4DB927-BAD1-BC49-A6A2-DFC5BF1149DA}"/>
              </a:ext>
            </a:extLst>
          </p:cNvPr>
          <p:cNvSpPr txBox="1"/>
          <p:nvPr/>
        </p:nvSpPr>
        <p:spPr>
          <a:xfrm>
            <a:off x="5539411" y="4388977"/>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8" name="Straight Connector 57">
            <a:extLst>
              <a:ext uri="{FF2B5EF4-FFF2-40B4-BE49-F238E27FC236}">
                <a16:creationId xmlns:a16="http://schemas.microsoft.com/office/drawing/2014/main" id="{F304B4A0-B600-F143-9409-4BD9A42AAB9B}"/>
              </a:ext>
            </a:extLst>
          </p:cNvPr>
          <p:cNvCxnSpPr/>
          <p:nvPr/>
        </p:nvCxnSpPr>
        <p:spPr>
          <a:xfrm>
            <a:off x="7281155" y="50146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E861F0B-26F9-324C-BCF6-2B80E53DAA70}"/>
              </a:ext>
            </a:extLst>
          </p:cNvPr>
          <p:cNvSpPr txBox="1"/>
          <p:nvPr/>
        </p:nvSpPr>
        <p:spPr>
          <a:xfrm>
            <a:off x="7954253" y="48879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65" name="Straight Arrow Connector 64">
            <a:extLst>
              <a:ext uri="{FF2B5EF4-FFF2-40B4-BE49-F238E27FC236}">
                <a16:creationId xmlns:a16="http://schemas.microsoft.com/office/drawing/2014/main" id="{8D77BAF8-5BC5-234B-B616-C321634B7EF4}"/>
              </a:ext>
            </a:extLst>
          </p:cNvPr>
          <p:cNvCxnSpPr/>
          <p:nvPr/>
        </p:nvCxnSpPr>
        <p:spPr>
          <a:xfrm flipH="1">
            <a:off x="3517735" y="56330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3B022B3-2E3A-2145-A0F9-6CA85661C635}"/>
              </a:ext>
            </a:extLst>
          </p:cNvPr>
          <p:cNvSpPr txBox="1"/>
          <p:nvPr/>
        </p:nvSpPr>
        <p:spPr>
          <a:xfrm>
            <a:off x="3676008" y="5313692"/>
            <a:ext cx="1794934" cy="338554"/>
          </a:xfrm>
          <a:prstGeom prst="rect">
            <a:avLst/>
          </a:prstGeom>
          <a:noFill/>
        </p:spPr>
        <p:txBody>
          <a:bodyPr wrap="square" rtlCol="0">
            <a:spAutoFit/>
          </a:bodyPr>
          <a:lstStyle/>
          <a:p>
            <a:r>
              <a:rPr lang="en-US" sz="1600" dirty="0">
                <a:solidFill>
                  <a:schemeClr val="accent6">
                    <a:lumMod val="75000"/>
                  </a:schemeClr>
                </a:solidFill>
              </a:rPr>
              <a:t>PUT  in table</a:t>
            </a:r>
          </a:p>
        </p:txBody>
      </p:sp>
      <p:cxnSp>
        <p:nvCxnSpPr>
          <p:cNvPr id="67" name="Straight Arrow Connector 66">
            <a:extLst>
              <a:ext uri="{FF2B5EF4-FFF2-40B4-BE49-F238E27FC236}">
                <a16:creationId xmlns:a16="http://schemas.microsoft.com/office/drawing/2014/main" id="{2A26968E-3DE8-064E-BB91-8C03BA2520F4}"/>
              </a:ext>
            </a:extLst>
          </p:cNvPr>
          <p:cNvCxnSpPr/>
          <p:nvPr/>
        </p:nvCxnSpPr>
        <p:spPr>
          <a:xfrm flipH="1">
            <a:off x="1622286" y="62627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1CAC061-0742-E04A-8497-40CA5CD1EB34}"/>
              </a:ext>
            </a:extLst>
          </p:cNvPr>
          <p:cNvSpPr txBox="1"/>
          <p:nvPr/>
        </p:nvSpPr>
        <p:spPr>
          <a:xfrm>
            <a:off x="1651116" y="59524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69" name="Straight Connector 68">
            <a:extLst>
              <a:ext uri="{FF2B5EF4-FFF2-40B4-BE49-F238E27FC236}">
                <a16:creationId xmlns:a16="http://schemas.microsoft.com/office/drawing/2014/main" id="{023D7FE2-7328-E844-B256-073978113B2B}"/>
              </a:ext>
            </a:extLst>
          </p:cNvPr>
          <p:cNvCxnSpPr/>
          <p:nvPr/>
        </p:nvCxnSpPr>
        <p:spPr>
          <a:xfrm>
            <a:off x="3548405" y="57600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10E3FD0B-1BEC-114C-A776-0028F50DBFDF}"/>
              </a:ext>
            </a:extLst>
          </p:cNvPr>
          <p:cNvCxnSpPr>
            <a:cxnSpLocks/>
          </p:cNvCxnSpPr>
          <p:nvPr/>
        </p:nvCxnSpPr>
        <p:spPr>
          <a:xfrm rot="10800000" flipV="1">
            <a:off x="3510857" y="57600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221B322-22CB-2342-A1D7-1F33AB518C7D}"/>
              </a:ext>
            </a:extLst>
          </p:cNvPr>
          <p:cNvSpPr txBox="1"/>
          <p:nvPr/>
        </p:nvSpPr>
        <p:spPr>
          <a:xfrm>
            <a:off x="3662525" y="5793151"/>
            <a:ext cx="1958375" cy="584775"/>
          </a:xfrm>
          <a:prstGeom prst="rect">
            <a:avLst/>
          </a:prstGeom>
          <a:noFill/>
        </p:spPr>
        <p:txBody>
          <a:bodyPr wrap="square" rtlCol="0">
            <a:spAutoFit/>
          </a:bodyPr>
          <a:lstStyle/>
          <a:p>
            <a:r>
              <a:rPr lang="en-US" sz="1600" dirty="0">
                <a:solidFill>
                  <a:schemeClr val="accent6">
                    <a:lumMod val="75000"/>
                  </a:schemeClr>
                </a:solidFill>
              </a:rPr>
              <a:t>POPULATE data in table</a:t>
            </a:r>
          </a:p>
        </p:txBody>
      </p:sp>
      <p:sp>
        <p:nvSpPr>
          <p:cNvPr id="72" name="Rectangle 71">
            <a:extLst>
              <a:ext uri="{FF2B5EF4-FFF2-40B4-BE49-F238E27FC236}">
                <a16:creationId xmlns:a16="http://schemas.microsoft.com/office/drawing/2014/main" id="{F8BED10A-608E-2045-947E-77AE323913CA}"/>
              </a:ext>
            </a:extLst>
          </p:cNvPr>
          <p:cNvSpPr/>
          <p:nvPr/>
        </p:nvSpPr>
        <p:spPr>
          <a:xfrm>
            <a:off x="3787209" y="542068"/>
            <a:ext cx="184731" cy="369332"/>
          </a:xfrm>
          <a:prstGeom prst="rect">
            <a:avLst/>
          </a:prstGeom>
          <a:noFill/>
        </p:spPr>
        <p:txBody>
          <a:bodyPr wrap="none" lIns="91440" tIns="45720" rIns="91440" bIns="45720">
            <a:spAutoFit/>
          </a:bodyP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53" name="Title 1">
            <a:extLst>
              <a:ext uri="{FF2B5EF4-FFF2-40B4-BE49-F238E27FC236}">
                <a16:creationId xmlns:a16="http://schemas.microsoft.com/office/drawing/2014/main" id="{59E65C91-FAE0-BD48-8FF5-CB6C79FB9D41}"/>
              </a:ext>
            </a:extLst>
          </p:cNvPr>
          <p:cNvSpPr txBox="1">
            <a:spLocks/>
          </p:cNvSpPr>
          <p:nvPr/>
        </p:nvSpPr>
        <p:spPr>
          <a:xfrm>
            <a:off x="116776" y="5883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Forecast Page - Sequence Diagram – Fetch Query and Data Section </a:t>
            </a:r>
          </a:p>
        </p:txBody>
      </p:sp>
      <p:sp>
        <p:nvSpPr>
          <p:cNvPr id="59" name="TextBox 58">
            <a:extLst>
              <a:ext uri="{FF2B5EF4-FFF2-40B4-BE49-F238E27FC236}">
                <a16:creationId xmlns:a16="http://schemas.microsoft.com/office/drawing/2014/main" id="{71EFD242-AC13-454A-9F7A-5122EDAFC51C}"/>
              </a:ext>
            </a:extLst>
          </p:cNvPr>
          <p:cNvSpPr txBox="1"/>
          <p:nvPr/>
        </p:nvSpPr>
        <p:spPr>
          <a:xfrm>
            <a:off x="5681591" y="5158263"/>
            <a:ext cx="1794934" cy="338554"/>
          </a:xfrm>
          <a:prstGeom prst="rect">
            <a:avLst/>
          </a:prstGeom>
          <a:noFill/>
        </p:spPr>
        <p:txBody>
          <a:bodyPr wrap="square" rtlCol="0">
            <a:spAutoFit/>
          </a:bodyPr>
          <a:lstStyle/>
          <a:p>
            <a:r>
              <a:rPr lang="en-US" sz="1600" dirty="0">
                <a:solidFill>
                  <a:schemeClr val="accent6">
                    <a:lumMod val="75000"/>
                  </a:schemeClr>
                </a:solidFill>
              </a:rPr>
              <a:t>RESULT data</a:t>
            </a:r>
          </a:p>
        </p:txBody>
      </p:sp>
    </p:spTree>
    <p:extLst>
      <p:ext uri="{BB962C8B-B14F-4D97-AF65-F5344CB8AC3E}">
        <p14:creationId xmlns:p14="http://schemas.microsoft.com/office/powerpoint/2010/main" val="3397674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7701655-4A4B-9545-8237-246E1CD14FD8}"/>
              </a:ext>
            </a:extLst>
          </p:cNvPr>
          <p:cNvSpPr>
            <a:spLocks noGrp="1"/>
          </p:cNvSpPr>
          <p:nvPr>
            <p:ph type="title"/>
          </p:nvPr>
        </p:nvSpPr>
        <p:spPr/>
        <p:txBody>
          <a:bodyPr/>
          <a:lstStyle/>
          <a:p>
            <a:r>
              <a:rPr lang="en-US" dirty="0"/>
              <a:t>Use Case Understanding &amp; Implementation</a:t>
            </a:r>
          </a:p>
        </p:txBody>
      </p:sp>
      <p:sp>
        <p:nvSpPr>
          <p:cNvPr id="17" name="TextBox 16">
            <a:extLst>
              <a:ext uri="{FF2B5EF4-FFF2-40B4-BE49-F238E27FC236}">
                <a16:creationId xmlns:a16="http://schemas.microsoft.com/office/drawing/2014/main" id="{60627ACB-6CFA-E44A-8CF5-9E4AED7741FC}"/>
              </a:ext>
            </a:extLst>
          </p:cNvPr>
          <p:cNvSpPr txBox="1"/>
          <p:nvPr/>
        </p:nvSpPr>
        <p:spPr>
          <a:xfrm>
            <a:off x="621052" y="3110823"/>
            <a:ext cx="10937174" cy="3416320"/>
          </a:xfrm>
          <a:prstGeom prst="rect">
            <a:avLst/>
          </a:prstGeom>
          <a:noFill/>
        </p:spPr>
        <p:txBody>
          <a:bodyPr wrap="square" rtlCol="0">
            <a:spAutoFit/>
          </a:bodyPr>
          <a:lstStyle/>
          <a:p>
            <a:r>
              <a:rPr lang="en-US" dirty="0"/>
              <a:t>ABC Corp sells electronic products via it’s 3 channels – “Direct Store Order”, “Direct Online Sales” and “Phone Order” . It’s sales department generates a CSV file of weekly sales of their product every week. For every week they also calculate a set of attributes like “Net Unit”, “Last Year”, “Year Over Year”, “Week Over Year” </a:t>
            </a:r>
            <a:r>
              <a:rPr lang="en-US" dirty="0" err="1"/>
              <a:t>etc</a:t>
            </a:r>
            <a:r>
              <a:rPr lang="en-US" dirty="0"/>
              <a:t> of their actual sales. This generated csv file is handed over to the analyst team.</a:t>
            </a:r>
          </a:p>
          <a:p>
            <a:endParaRPr lang="en-US" dirty="0"/>
          </a:p>
          <a:p>
            <a:r>
              <a:rPr lang="en-US" dirty="0"/>
              <a:t>The analyst team first analyses the data to fit in a ARIMA model(finds out the value of </a:t>
            </a:r>
            <a:r>
              <a:rPr lang="en-US" dirty="0" err="1"/>
              <a:t>p,d,q</a:t>
            </a:r>
            <a:r>
              <a:rPr lang="en-US" dirty="0"/>
              <a:t>) and then feeds the CSV file to a web application “Forecast App” via it’s Admin interface. The web application runs ARIMA model on each product based on the sales history attributes and forecasts the expected sales for a FUTURE year.</a:t>
            </a:r>
          </a:p>
          <a:p>
            <a:endParaRPr lang="en-US" dirty="0"/>
          </a:p>
          <a:p>
            <a:r>
              <a:rPr lang="en-US" dirty="0"/>
              <a:t>Warehouse department can log into the same web application and view the predicted sales for the future year based on the selection of Historical data. They can also see a graphical representation of the projected sales to enable them have enough inventory.</a:t>
            </a:r>
          </a:p>
        </p:txBody>
      </p:sp>
      <p:pic>
        <p:nvPicPr>
          <p:cNvPr id="25" name="Picture 24">
            <a:extLst>
              <a:ext uri="{FF2B5EF4-FFF2-40B4-BE49-F238E27FC236}">
                <a16:creationId xmlns:a16="http://schemas.microsoft.com/office/drawing/2014/main" id="{BC98C22B-CB76-B642-A5DE-4B1D41A76938}"/>
              </a:ext>
            </a:extLst>
          </p:cNvPr>
          <p:cNvPicPr>
            <a:picLocks noChangeAspect="1"/>
          </p:cNvPicPr>
          <p:nvPr/>
        </p:nvPicPr>
        <p:blipFill>
          <a:blip r:embed="rId2"/>
          <a:stretch>
            <a:fillRect/>
          </a:stretch>
        </p:blipFill>
        <p:spPr>
          <a:xfrm>
            <a:off x="6553577" y="787150"/>
            <a:ext cx="672275" cy="672275"/>
          </a:xfrm>
          <a:prstGeom prst="rect">
            <a:avLst/>
          </a:prstGeom>
        </p:spPr>
      </p:pic>
      <p:grpSp>
        <p:nvGrpSpPr>
          <p:cNvPr id="72" name="Group 71">
            <a:extLst>
              <a:ext uri="{FF2B5EF4-FFF2-40B4-BE49-F238E27FC236}">
                <a16:creationId xmlns:a16="http://schemas.microsoft.com/office/drawing/2014/main" id="{2A2B0BA6-F1F1-C647-8554-07B0618E70CF}"/>
              </a:ext>
            </a:extLst>
          </p:cNvPr>
          <p:cNvGrpSpPr/>
          <p:nvPr/>
        </p:nvGrpSpPr>
        <p:grpSpPr>
          <a:xfrm>
            <a:off x="738068" y="1123289"/>
            <a:ext cx="11235336" cy="1982208"/>
            <a:chOff x="738068" y="1123289"/>
            <a:chExt cx="11235336" cy="1982208"/>
          </a:xfrm>
        </p:grpSpPr>
        <p:sp>
          <p:nvSpPr>
            <p:cNvPr id="34" name="TextBox 33">
              <a:extLst>
                <a:ext uri="{FF2B5EF4-FFF2-40B4-BE49-F238E27FC236}">
                  <a16:creationId xmlns:a16="http://schemas.microsoft.com/office/drawing/2014/main" id="{6C5E33D2-8EF1-7348-B10C-B993761794BE}"/>
                </a:ext>
              </a:extLst>
            </p:cNvPr>
            <p:cNvSpPr txBox="1"/>
            <p:nvPr/>
          </p:nvSpPr>
          <p:spPr>
            <a:xfrm>
              <a:off x="10303463" y="2119927"/>
              <a:ext cx="1669941" cy="276999"/>
            </a:xfrm>
            <a:prstGeom prst="rect">
              <a:avLst/>
            </a:prstGeom>
            <a:noFill/>
          </p:spPr>
          <p:txBody>
            <a:bodyPr wrap="square" rtlCol="0">
              <a:spAutoFit/>
            </a:bodyPr>
            <a:lstStyle/>
            <a:p>
              <a:pPr algn="ctr"/>
              <a:r>
                <a:rPr lang="en-US" sz="1200" dirty="0"/>
                <a:t>Provision Warehouse</a:t>
              </a:r>
            </a:p>
          </p:txBody>
        </p:sp>
        <p:pic>
          <p:nvPicPr>
            <p:cNvPr id="19" name="Picture 18">
              <a:extLst>
                <a:ext uri="{FF2B5EF4-FFF2-40B4-BE49-F238E27FC236}">
                  <a16:creationId xmlns:a16="http://schemas.microsoft.com/office/drawing/2014/main" id="{4941C656-C00A-F24F-B7A3-419204FA25C1}"/>
                </a:ext>
              </a:extLst>
            </p:cNvPr>
            <p:cNvPicPr>
              <a:picLocks noChangeAspect="1"/>
            </p:cNvPicPr>
            <p:nvPr/>
          </p:nvPicPr>
          <p:blipFill>
            <a:blip r:embed="rId3"/>
            <a:stretch>
              <a:fillRect/>
            </a:stretch>
          </p:blipFill>
          <p:spPr>
            <a:xfrm>
              <a:off x="3426634" y="1696099"/>
              <a:ext cx="652772" cy="652772"/>
            </a:xfrm>
            <a:prstGeom prst="rect">
              <a:avLst/>
            </a:prstGeom>
          </p:spPr>
        </p:pic>
        <p:pic>
          <p:nvPicPr>
            <p:cNvPr id="20" name="Picture 19">
              <a:extLst>
                <a:ext uri="{FF2B5EF4-FFF2-40B4-BE49-F238E27FC236}">
                  <a16:creationId xmlns:a16="http://schemas.microsoft.com/office/drawing/2014/main" id="{88EAE647-5A47-9D48-955C-4A0E42B74881}"/>
                </a:ext>
              </a:extLst>
            </p:cNvPr>
            <p:cNvPicPr>
              <a:picLocks noChangeAspect="1"/>
            </p:cNvPicPr>
            <p:nvPr/>
          </p:nvPicPr>
          <p:blipFill>
            <a:blip r:embed="rId4"/>
            <a:stretch>
              <a:fillRect/>
            </a:stretch>
          </p:blipFill>
          <p:spPr>
            <a:xfrm>
              <a:off x="1882718" y="1630723"/>
              <a:ext cx="783524" cy="783524"/>
            </a:xfrm>
            <a:prstGeom prst="rect">
              <a:avLst/>
            </a:prstGeom>
          </p:spPr>
        </p:pic>
        <p:sp>
          <p:nvSpPr>
            <p:cNvPr id="21" name="TextBox 20">
              <a:extLst>
                <a:ext uri="{FF2B5EF4-FFF2-40B4-BE49-F238E27FC236}">
                  <a16:creationId xmlns:a16="http://schemas.microsoft.com/office/drawing/2014/main" id="{506CC9AA-81B0-8646-889C-81C6EC3C8B99}"/>
                </a:ext>
              </a:extLst>
            </p:cNvPr>
            <p:cNvSpPr txBox="1"/>
            <p:nvPr/>
          </p:nvSpPr>
          <p:spPr>
            <a:xfrm>
              <a:off x="1656952" y="2421288"/>
              <a:ext cx="1852551" cy="276999"/>
            </a:xfrm>
            <a:prstGeom prst="rect">
              <a:avLst/>
            </a:prstGeom>
            <a:noFill/>
          </p:spPr>
          <p:txBody>
            <a:bodyPr wrap="square" rtlCol="0">
              <a:spAutoFit/>
            </a:bodyPr>
            <a:lstStyle/>
            <a:p>
              <a:r>
                <a:rPr lang="en-US" sz="1200" dirty="0"/>
                <a:t>Sales Department</a:t>
              </a:r>
            </a:p>
          </p:txBody>
        </p:sp>
        <p:pic>
          <p:nvPicPr>
            <p:cNvPr id="22" name="Picture 21">
              <a:extLst>
                <a:ext uri="{FF2B5EF4-FFF2-40B4-BE49-F238E27FC236}">
                  <a16:creationId xmlns:a16="http://schemas.microsoft.com/office/drawing/2014/main" id="{9BBE8500-8A83-4347-BFBE-727DDD3C90BF}"/>
                </a:ext>
              </a:extLst>
            </p:cNvPr>
            <p:cNvPicPr>
              <a:picLocks noChangeAspect="1"/>
            </p:cNvPicPr>
            <p:nvPr/>
          </p:nvPicPr>
          <p:blipFill>
            <a:blip r:embed="rId5"/>
            <a:stretch>
              <a:fillRect/>
            </a:stretch>
          </p:blipFill>
          <p:spPr>
            <a:xfrm>
              <a:off x="4637794" y="1577284"/>
              <a:ext cx="890402" cy="890402"/>
            </a:xfrm>
            <a:prstGeom prst="rect">
              <a:avLst/>
            </a:prstGeom>
          </p:spPr>
        </p:pic>
        <p:sp>
          <p:nvSpPr>
            <p:cNvPr id="23" name="TextBox 22">
              <a:extLst>
                <a:ext uri="{FF2B5EF4-FFF2-40B4-BE49-F238E27FC236}">
                  <a16:creationId xmlns:a16="http://schemas.microsoft.com/office/drawing/2014/main" id="{2A644EAE-7C86-0E4B-8724-2AD283CB84CB}"/>
                </a:ext>
              </a:extLst>
            </p:cNvPr>
            <p:cNvSpPr txBox="1"/>
            <p:nvPr/>
          </p:nvSpPr>
          <p:spPr>
            <a:xfrm>
              <a:off x="4352784" y="2412539"/>
              <a:ext cx="1389165" cy="276999"/>
            </a:xfrm>
            <a:prstGeom prst="rect">
              <a:avLst/>
            </a:prstGeom>
            <a:noFill/>
          </p:spPr>
          <p:txBody>
            <a:bodyPr wrap="square" rtlCol="0">
              <a:spAutoFit/>
            </a:bodyPr>
            <a:lstStyle/>
            <a:p>
              <a:pPr algn="ctr"/>
              <a:r>
                <a:rPr lang="en-US" sz="1200" dirty="0"/>
                <a:t>Analyst Team</a:t>
              </a:r>
            </a:p>
          </p:txBody>
        </p:sp>
        <p:sp>
          <p:nvSpPr>
            <p:cNvPr id="24" name="TextBox 23">
              <a:extLst>
                <a:ext uri="{FF2B5EF4-FFF2-40B4-BE49-F238E27FC236}">
                  <a16:creationId xmlns:a16="http://schemas.microsoft.com/office/drawing/2014/main" id="{364455F2-4506-0946-A985-3921488E378A}"/>
                </a:ext>
              </a:extLst>
            </p:cNvPr>
            <p:cNvSpPr txBox="1"/>
            <p:nvPr/>
          </p:nvSpPr>
          <p:spPr>
            <a:xfrm>
              <a:off x="3022748" y="2412539"/>
              <a:ext cx="1615045" cy="276999"/>
            </a:xfrm>
            <a:prstGeom prst="rect">
              <a:avLst/>
            </a:prstGeom>
            <a:noFill/>
          </p:spPr>
          <p:txBody>
            <a:bodyPr wrap="square" rtlCol="0">
              <a:spAutoFit/>
            </a:bodyPr>
            <a:lstStyle/>
            <a:p>
              <a:pPr algn="ctr"/>
              <a:r>
                <a:rPr lang="en-US" sz="1200" dirty="0"/>
                <a:t>Sales History Data</a:t>
              </a:r>
            </a:p>
          </p:txBody>
        </p:sp>
        <p:sp>
          <p:nvSpPr>
            <p:cNvPr id="26" name="TextBox 25">
              <a:extLst>
                <a:ext uri="{FF2B5EF4-FFF2-40B4-BE49-F238E27FC236}">
                  <a16:creationId xmlns:a16="http://schemas.microsoft.com/office/drawing/2014/main" id="{5E126486-5605-1C41-804E-EC4267DCB1B7}"/>
                </a:ext>
              </a:extLst>
            </p:cNvPr>
            <p:cNvSpPr txBox="1"/>
            <p:nvPr/>
          </p:nvSpPr>
          <p:spPr>
            <a:xfrm>
              <a:off x="6283930" y="1438784"/>
              <a:ext cx="1389165" cy="276999"/>
            </a:xfrm>
            <a:prstGeom prst="rect">
              <a:avLst/>
            </a:prstGeom>
            <a:noFill/>
          </p:spPr>
          <p:txBody>
            <a:bodyPr wrap="square" rtlCol="0">
              <a:spAutoFit/>
            </a:bodyPr>
            <a:lstStyle/>
            <a:p>
              <a:pPr algn="ctr"/>
              <a:r>
                <a:rPr lang="en-US" sz="1200" dirty="0"/>
                <a:t>Create Model</a:t>
              </a:r>
            </a:p>
          </p:txBody>
        </p:sp>
        <p:pic>
          <p:nvPicPr>
            <p:cNvPr id="27" name="Picture 26">
              <a:extLst>
                <a:ext uri="{FF2B5EF4-FFF2-40B4-BE49-F238E27FC236}">
                  <a16:creationId xmlns:a16="http://schemas.microsoft.com/office/drawing/2014/main" id="{EEDB4B70-7C15-F846-87F5-18F93833969E}"/>
                </a:ext>
              </a:extLst>
            </p:cNvPr>
            <p:cNvPicPr>
              <a:picLocks noChangeAspect="1"/>
            </p:cNvPicPr>
            <p:nvPr/>
          </p:nvPicPr>
          <p:blipFill>
            <a:blip r:embed="rId6"/>
            <a:stretch>
              <a:fillRect/>
            </a:stretch>
          </p:blipFill>
          <p:spPr>
            <a:xfrm>
              <a:off x="7642292" y="1577283"/>
              <a:ext cx="704357" cy="704357"/>
            </a:xfrm>
            <a:prstGeom prst="rect">
              <a:avLst/>
            </a:prstGeom>
          </p:spPr>
        </p:pic>
        <p:pic>
          <p:nvPicPr>
            <p:cNvPr id="28" name="Picture 27">
              <a:extLst>
                <a:ext uri="{FF2B5EF4-FFF2-40B4-BE49-F238E27FC236}">
                  <a16:creationId xmlns:a16="http://schemas.microsoft.com/office/drawing/2014/main" id="{79F37A5B-E979-5045-8561-0EB3D417D79C}"/>
                </a:ext>
              </a:extLst>
            </p:cNvPr>
            <p:cNvPicPr>
              <a:picLocks noChangeAspect="1"/>
            </p:cNvPicPr>
            <p:nvPr/>
          </p:nvPicPr>
          <p:blipFill>
            <a:blip r:embed="rId3"/>
            <a:stretch>
              <a:fillRect/>
            </a:stretch>
          </p:blipFill>
          <p:spPr>
            <a:xfrm>
              <a:off x="5826973" y="1689886"/>
              <a:ext cx="545709" cy="545709"/>
            </a:xfrm>
            <a:prstGeom prst="rect">
              <a:avLst/>
            </a:prstGeom>
          </p:spPr>
        </p:pic>
        <p:pic>
          <p:nvPicPr>
            <p:cNvPr id="29" name="Picture 28">
              <a:extLst>
                <a:ext uri="{FF2B5EF4-FFF2-40B4-BE49-F238E27FC236}">
                  <a16:creationId xmlns:a16="http://schemas.microsoft.com/office/drawing/2014/main" id="{1D80A2BE-9DEE-8041-A3EB-48457DC25A56}"/>
                </a:ext>
              </a:extLst>
            </p:cNvPr>
            <p:cNvPicPr>
              <a:picLocks noChangeAspect="1"/>
            </p:cNvPicPr>
            <p:nvPr/>
          </p:nvPicPr>
          <p:blipFill>
            <a:blip r:embed="rId7"/>
            <a:stretch>
              <a:fillRect/>
            </a:stretch>
          </p:blipFill>
          <p:spPr>
            <a:xfrm>
              <a:off x="7696737" y="2559788"/>
              <a:ext cx="545709" cy="545709"/>
            </a:xfrm>
            <a:prstGeom prst="rect">
              <a:avLst/>
            </a:prstGeom>
          </p:spPr>
        </p:pic>
        <p:pic>
          <p:nvPicPr>
            <p:cNvPr id="30" name="Picture 29">
              <a:extLst>
                <a:ext uri="{FF2B5EF4-FFF2-40B4-BE49-F238E27FC236}">
                  <a16:creationId xmlns:a16="http://schemas.microsoft.com/office/drawing/2014/main" id="{BBC9DD6E-549A-E740-9844-024401B0CBAA}"/>
                </a:ext>
              </a:extLst>
            </p:cNvPr>
            <p:cNvPicPr>
              <a:picLocks noChangeAspect="1"/>
            </p:cNvPicPr>
            <p:nvPr/>
          </p:nvPicPr>
          <p:blipFill>
            <a:blip r:embed="rId8"/>
            <a:stretch>
              <a:fillRect/>
            </a:stretch>
          </p:blipFill>
          <p:spPr>
            <a:xfrm>
              <a:off x="9038668" y="1537451"/>
              <a:ext cx="704357" cy="704357"/>
            </a:xfrm>
            <a:prstGeom prst="rect">
              <a:avLst/>
            </a:prstGeom>
          </p:spPr>
        </p:pic>
        <p:sp>
          <p:nvSpPr>
            <p:cNvPr id="31" name="TextBox 30">
              <a:extLst>
                <a:ext uri="{FF2B5EF4-FFF2-40B4-BE49-F238E27FC236}">
                  <a16:creationId xmlns:a16="http://schemas.microsoft.com/office/drawing/2014/main" id="{B12510D2-6F25-824C-9CBE-09ED5C3FC2B9}"/>
                </a:ext>
              </a:extLst>
            </p:cNvPr>
            <p:cNvSpPr txBox="1"/>
            <p:nvPr/>
          </p:nvSpPr>
          <p:spPr>
            <a:xfrm>
              <a:off x="7363138" y="1294203"/>
              <a:ext cx="1389165" cy="276999"/>
            </a:xfrm>
            <a:prstGeom prst="rect">
              <a:avLst/>
            </a:prstGeom>
            <a:noFill/>
          </p:spPr>
          <p:txBody>
            <a:bodyPr wrap="square" rtlCol="0">
              <a:spAutoFit/>
            </a:bodyPr>
            <a:lstStyle/>
            <a:p>
              <a:pPr algn="ctr"/>
              <a:r>
                <a:rPr lang="en-US" sz="1200" dirty="0"/>
                <a:t>Application</a:t>
              </a:r>
            </a:p>
          </p:txBody>
        </p:sp>
        <p:sp>
          <p:nvSpPr>
            <p:cNvPr id="32" name="TextBox 31">
              <a:extLst>
                <a:ext uri="{FF2B5EF4-FFF2-40B4-BE49-F238E27FC236}">
                  <a16:creationId xmlns:a16="http://schemas.microsoft.com/office/drawing/2014/main" id="{F632C06B-3072-DF4B-AE6B-DE05AADBC236}"/>
                </a:ext>
              </a:extLst>
            </p:cNvPr>
            <p:cNvSpPr txBox="1"/>
            <p:nvPr/>
          </p:nvSpPr>
          <p:spPr>
            <a:xfrm>
              <a:off x="8696263" y="2262571"/>
              <a:ext cx="1389165" cy="276999"/>
            </a:xfrm>
            <a:prstGeom prst="rect">
              <a:avLst/>
            </a:prstGeom>
            <a:noFill/>
          </p:spPr>
          <p:txBody>
            <a:bodyPr wrap="square" rtlCol="0">
              <a:spAutoFit/>
            </a:bodyPr>
            <a:lstStyle/>
            <a:p>
              <a:pPr algn="ctr"/>
              <a:r>
                <a:rPr lang="en-US" sz="1200" dirty="0"/>
                <a:t>Inventory Team</a:t>
              </a:r>
            </a:p>
          </p:txBody>
        </p:sp>
        <p:pic>
          <p:nvPicPr>
            <p:cNvPr id="33" name="Picture 32">
              <a:extLst>
                <a:ext uri="{FF2B5EF4-FFF2-40B4-BE49-F238E27FC236}">
                  <a16:creationId xmlns:a16="http://schemas.microsoft.com/office/drawing/2014/main" id="{A56F0CE3-CCF1-A740-BEDB-851E91A79C1E}"/>
                </a:ext>
              </a:extLst>
            </p:cNvPr>
            <p:cNvPicPr>
              <a:picLocks noChangeAspect="1"/>
            </p:cNvPicPr>
            <p:nvPr/>
          </p:nvPicPr>
          <p:blipFill>
            <a:blip r:embed="rId9"/>
            <a:stretch>
              <a:fillRect/>
            </a:stretch>
          </p:blipFill>
          <p:spPr>
            <a:xfrm>
              <a:off x="10667824" y="1432702"/>
              <a:ext cx="890402" cy="735393"/>
            </a:xfrm>
            <a:prstGeom prst="rect">
              <a:avLst/>
            </a:prstGeom>
          </p:spPr>
        </p:pic>
        <p:cxnSp>
          <p:nvCxnSpPr>
            <p:cNvPr id="38" name="Straight Arrow Connector 37">
              <a:extLst>
                <a:ext uri="{FF2B5EF4-FFF2-40B4-BE49-F238E27FC236}">
                  <a16:creationId xmlns:a16="http://schemas.microsoft.com/office/drawing/2014/main" id="{649F7233-B68D-474E-8077-6300E45B63A8}"/>
                </a:ext>
              </a:extLst>
            </p:cNvPr>
            <p:cNvCxnSpPr>
              <a:stCxn id="20" idx="3"/>
              <a:endCxn id="19" idx="1"/>
            </p:cNvCxnSpPr>
            <p:nvPr/>
          </p:nvCxnSpPr>
          <p:spPr>
            <a:xfrm>
              <a:off x="2666242" y="2022485"/>
              <a:ext cx="7603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B0256A9-BF86-4349-A56C-88DE18E7651A}"/>
                </a:ext>
              </a:extLst>
            </p:cNvPr>
            <p:cNvCxnSpPr>
              <a:stCxn id="19" idx="3"/>
              <a:endCxn id="22" idx="1"/>
            </p:cNvCxnSpPr>
            <p:nvPr/>
          </p:nvCxnSpPr>
          <p:spPr>
            <a:xfrm>
              <a:off x="4079406" y="2022485"/>
              <a:ext cx="5583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23FBEA9-3F01-E441-9446-81F49AB1F7B4}"/>
                </a:ext>
              </a:extLst>
            </p:cNvPr>
            <p:cNvCxnSpPr>
              <a:stCxn id="22" idx="3"/>
            </p:cNvCxnSpPr>
            <p:nvPr/>
          </p:nvCxnSpPr>
          <p:spPr>
            <a:xfrm>
              <a:off x="5528196" y="2022485"/>
              <a:ext cx="252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C0DEA5BE-DF59-2A44-AFFC-CEF005D0F543}"/>
                </a:ext>
              </a:extLst>
            </p:cNvPr>
            <p:cNvCxnSpPr>
              <a:cxnSpLocks/>
              <a:stCxn id="28" idx="0"/>
              <a:endCxn id="25" idx="1"/>
            </p:cNvCxnSpPr>
            <p:nvPr/>
          </p:nvCxnSpPr>
          <p:spPr>
            <a:xfrm rot="5400000" flipH="1" flipV="1">
              <a:off x="6043403" y="1179713"/>
              <a:ext cx="566598" cy="4537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18C7F15-4ADD-4748-9984-011E0E5576B5}"/>
                </a:ext>
              </a:extLst>
            </p:cNvPr>
            <p:cNvCxnSpPr/>
            <p:nvPr/>
          </p:nvCxnSpPr>
          <p:spPr>
            <a:xfrm>
              <a:off x="6384191" y="1962740"/>
              <a:ext cx="1188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2EEFCE2-E4AE-D141-AAAB-AF6362C49FB9}"/>
                </a:ext>
              </a:extLst>
            </p:cNvPr>
            <p:cNvCxnSpPr/>
            <p:nvPr/>
          </p:nvCxnSpPr>
          <p:spPr>
            <a:xfrm>
              <a:off x="7963440" y="2281640"/>
              <a:ext cx="0" cy="27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D082DA85-C912-EC47-A1FE-9974548B8A0B}"/>
                </a:ext>
              </a:extLst>
            </p:cNvPr>
            <p:cNvPicPr>
              <a:picLocks noChangeAspect="1"/>
            </p:cNvPicPr>
            <p:nvPr/>
          </p:nvPicPr>
          <p:blipFill>
            <a:blip r:embed="rId10"/>
            <a:stretch>
              <a:fillRect/>
            </a:stretch>
          </p:blipFill>
          <p:spPr>
            <a:xfrm>
              <a:off x="738068" y="1745794"/>
              <a:ext cx="630491" cy="630491"/>
            </a:xfrm>
            <a:prstGeom prst="rect">
              <a:avLst/>
            </a:prstGeom>
          </p:spPr>
        </p:pic>
        <p:sp>
          <p:nvSpPr>
            <p:cNvPr id="54" name="TextBox 53">
              <a:extLst>
                <a:ext uri="{FF2B5EF4-FFF2-40B4-BE49-F238E27FC236}">
                  <a16:creationId xmlns:a16="http://schemas.microsoft.com/office/drawing/2014/main" id="{FCD12D96-57DA-9043-9F59-4772A29926A5}"/>
                </a:ext>
              </a:extLst>
            </p:cNvPr>
            <p:cNvSpPr txBox="1"/>
            <p:nvPr/>
          </p:nvSpPr>
          <p:spPr>
            <a:xfrm>
              <a:off x="770062" y="2421288"/>
              <a:ext cx="630491" cy="276999"/>
            </a:xfrm>
            <a:prstGeom prst="rect">
              <a:avLst/>
            </a:prstGeom>
            <a:noFill/>
          </p:spPr>
          <p:txBody>
            <a:bodyPr wrap="square" rtlCol="0">
              <a:spAutoFit/>
            </a:bodyPr>
            <a:lstStyle/>
            <a:p>
              <a:r>
                <a:rPr lang="en-US" sz="1200" dirty="0"/>
                <a:t>Actual</a:t>
              </a:r>
            </a:p>
          </p:txBody>
        </p:sp>
        <p:cxnSp>
          <p:nvCxnSpPr>
            <p:cNvPr id="58" name="Straight Arrow Connector 57">
              <a:extLst>
                <a:ext uri="{FF2B5EF4-FFF2-40B4-BE49-F238E27FC236}">
                  <a16:creationId xmlns:a16="http://schemas.microsoft.com/office/drawing/2014/main" id="{F68C8A14-DD1C-CB4C-BE32-2B134F7AD16D}"/>
                </a:ext>
              </a:extLst>
            </p:cNvPr>
            <p:cNvCxnSpPr/>
            <p:nvPr/>
          </p:nvCxnSpPr>
          <p:spPr>
            <a:xfrm>
              <a:off x="1339873" y="2034772"/>
              <a:ext cx="536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AB4D06C-E222-974E-8334-B57ADBFFAE6C}"/>
                </a:ext>
              </a:extLst>
            </p:cNvPr>
            <p:cNvSpPr txBox="1"/>
            <p:nvPr/>
          </p:nvSpPr>
          <p:spPr>
            <a:xfrm>
              <a:off x="6287766" y="1985318"/>
              <a:ext cx="1389165" cy="276999"/>
            </a:xfrm>
            <a:prstGeom prst="rect">
              <a:avLst/>
            </a:prstGeom>
            <a:noFill/>
          </p:spPr>
          <p:txBody>
            <a:bodyPr wrap="square" rtlCol="0">
              <a:spAutoFit/>
            </a:bodyPr>
            <a:lstStyle/>
            <a:p>
              <a:pPr algn="ctr"/>
              <a:r>
                <a:rPr lang="en-US" sz="1200" dirty="0"/>
                <a:t>Upload</a:t>
              </a:r>
            </a:p>
          </p:txBody>
        </p:sp>
        <p:cxnSp>
          <p:nvCxnSpPr>
            <p:cNvPr id="61" name="Straight Arrow Connector 60">
              <a:extLst>
                <a:ext uri="{FF2B5EF4-FFF2-40B4-BE49-F238E27FC236}">
                  <a16:creationId xmlns:a16="http://schemas.microsoft.com/office/drawing/2014/main" id="{CD3A88E7-3272-8542-9E99-A5DB9A575DF8}"/>
                </a:ext>
              </a:extLst>
            </p:cNvPr>
            <p:cNvCxnSpPr/>
            <p:nvPr/>
          </p:nvCxnSpPr>
          <p:spPr>
            <a:xfrm flipH="1">
              <a:off x="8346649" y="1745794"/>
              <a:ext cx="6920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36B42A7-FD56-3645-B107-2C076EC36BC9}"/>
                </a:ext>
              </a:extLst>
            </p:cNvPr>
            <p:cNvCxnSpPr/>
            <p:nvPr/>
          </p:nvCxnSpPr>
          <p:spPr>
            <a:xfrm>
              <a:off x="8404637" y="2034772"/>
              <a:ext cx="63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483A88A-B8D9-604B-9CA4-D0AAC3F628FD}"/>
                </a:ext>
              </a:extLst>
            </p:cNvPr>
            <p:cNvCxnSpPr>
              <a:cxnSpLocks/>
            </p:cNvCxnSpPr>
            <p:nvPr/>
          </p:nvCxnSpPr>
          <p:spPr>
            <a:xfrm>
              <a:off x="9769993" y="1889629"/>
              <a:ext cx="897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1AD0D4F-8B6F-7941-8EAD-3A4E673CF808}"/>
                </a:ext>
              </a:extLst>
            </p:cNvPr>
            <p:cNvSpPr txBox="1"/>
            <p:nvPr/>
          </p:nvSpPr>
          <p:spPr>
            <a:xfrm>
              <a:off x="7601901" y="2290502"/>
              <a:ext cx="1389165" cy="276999"/>
            </a:xfrm>
            <a:prstGeom prst="rect">
              <a:avLst/>
            </a:prstGeom>
            <a:noFill/>
          </p:spPr>
          <p:txBody>
            <a:bodyPr wrap="square" rtlCol="0">
              <a:spAutoFit/>
            </a:bodyPr>
            <a:lstStyle/>
            <a:p>
              <a:pPr algn="ctr"/>
              <a:r>
                <a:rPr lang="en-US" sz="1200" dirty="0"/>
                <a:t>Predict</a:t>
              </a:r>
            </a:p>
          </p:txBody>
        </p:sp>
        <p:sp>
          <p:nvSpPr>
            <p:cNvPr id="69" name="TextBox 68">
              <a:extLst>
                <a:ext uri="{FF2B5EF4-FFF2-40B4-BE49-F238E27FC236}">
                  <a16:creationId xmlns:a16="http://schemas.microsoft.com/office/drawing/2014/main" id="{B00ECAAC-8AE3-4C4F-B04C-4ECD815CBFB5}"/>
                </a:ext>
              </a:extLst>
            </p:cNvPr>
            <p:cNvSpPr txBox="1"/>
            <p:nvPr/>
          </p:nvSpPr>
          <p:spPr>
            <a:xfrm>
              <a:off x="5323719" y="2390987"/>
              <a:ext cx="1615045" cy="276999"/>
            </a:xfrm>
            <a:prstGeom prst="rect">
              <a:avLst/>
            </a:prstGeom>
            <a:noFill/>
          </p:spPr>
          <p:txBody>
            <a:bodyPr wrap="square" rtlCol="0">
              <a:spAutoFit/>
            </a:bodyPr>
            <a:lstStyle/>
            <a:p>
              <a:pPr algn="ctr"/>
              <a:r>
                <a:rPr lang="en-US" sz="1200" dirty="0"/>
                <a:t>Sales History Data</a:t>
              </a:r>
            </a:p>
          </p:txBody>
        </p:sp>
      </p:grpSp>
    </p:spTree>
    <p:extLst>
      <p:ext uri="{BB962C8B-B14F-4D97-AF65-F5344CB8AC3E}">
        <p14:creationId xmlns:p14="http://schemas.microsoft.com/office/powerpoint/2010/main" val="1081096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955212F4-93E1-584B-BDE6-D53067DDC821}"/>
              </a:ext>
            </a:extLst>
          </p:cNvPr>
          <p:cNvSpPr txBox="1">
            <a:spLocks/>
          </p:cNvSpPr>
          <p:nvPr/>
        </p:nvSpPr>
        <p:spPr>
          <a:xfrm>
            <a:off x="116776" y="5883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Screen layout for Forecast Graph (opens as a modal popup)</a:t>
            </a:r>
          </a:p>
        </p:txBody>
      </p:sp>
      <p:pic>
        <p:nvPicPr>
          <p:cNvPr id="9" name="Picture 8">
            <a:extLst>
              <a:ext uri="{FF2B5EF4-FFF2-40B4-BE49-F238E27FC236}">
                <a16:creationId xmlns:a16="http://schemas.microsoft.com/office/drawing/2014/main" id="{F9D11D97-3C51-B344-AD54-919E948D731E}"/>
              </a:ext>
            </a:extLst>
          </p:cNvPr>
          <p:cNvPicPr>
            <a:picLocks noChangeAspect="1"/>
          </p:cNvPicPr>
          <p:nvPr/>
        </p:nvPicPr>
        <p:blipFill>
          <a:blip r:embed="rId2"/>
          <a:stretch>
            <a:fillRect/>
          </a:stretch>
        </p:blipFill>
        <p:spPr>
          <a:xfrm>
            <a:off x="472839" y="815437"/>
            <a:ext cx="9656814" cy="5876308"/>
          </a:xfrm>
          <a:prstGeom prst="rect">
            <a:avLst/>
          </a:prstGeom>
        </p:spPr>
      </p:pic>
      <p:sp>
        <p:nvSpPr>
          <p:cNvPr id="4" name="Rectangle 3">
            <a:extLst>
              <a:ext uri="{FF2B5EF4-FFF2-40B4-BE49-F238E27FC236}">
                <a16:creationId xmlns:a16="http://schemas.microsoft.com/office/drawing/2014/main" id="{C0A7A235-8046-564C-AC68-A97F43687D7C}"/>
              </a:ext>
            </a:extLst>
          </p:cNvPr>
          <p:cNvSpPr/>
          <p:nvPr/>
        </p:nvSpPr>
        <p:spPr>
          <a:xfrm>
            <a:off x="10040586" y="4218709"/>
            <a:ext cx="2088078"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Color Legends</a:t>
            </a:r>
          </a:p>
        </p:txBody>
      </p:sp>
      <p:cxnSp>
        <p:nvCxnSpPr>
          <p:cNvPr id="5" name="Straight Connector 4">
            <a:extLst>
              <a:ext uri="{FF2B5EF4-FFF2-40B4-BE49-F238E27FC236}">
                <a16:creationId xmlns:a16="http://schemas.microsoft.com/office/drawing/2014/main" id="{B5F9C282-E38C-B84D-BC45-80E3856F08A3}"/>
              </a:ext>
            </a:extLst>
          </p:cNvPr>
          <p:cNvCxnSpPr>
            <a:cxnSpLocks/>
          </p:cNvCxnSpPr>
          <p:nvPr/>
        </p:nvCxnSpPr>
        <p:spPr>
          <a:xfrm flipV="1">
            <a:off x="7908966" y="4533405"/>
            <a:ext cx="2131620" cy="169224"/>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28B98D9-102F-DA47-82A4-0DCFBB0294E8}"/>
              </a:ext>
            </a:extLst>
          </p:cNvPr>
          <p:cNvSpPr/>
          <p:nvPr/>
        </p:nvSpPr>
        <p:spPr>
          <a:xfrm>
            <a:off x="9377550" y="1887681"/>
            <a:ext cx="2088078"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Quantity value display on hover</a:t>
            </a:r>
          </a:p>
        </p:txBody>
      </p:sp>
      <p:cxnSp>
        <p:nvCxnSpPr>
          <p:cNvPr id="10" name="Straight Connector 9">
            <a:extLst>
              <a:ext uri="{FF2B5EF4-FFF2-40B4-BE49-F238E27FC236}">
                <a16:creationId xmlns:a16="http://schemas.microsoft.com/office/drawing/2014/main" id="{DB4FC6F1-6188-C845-AD5B-C19D2C2701D8}"/>
              </a:ext>
            </a:extLst>
          </p:cNvPr>
          <p:cNvCxnSpPr>
            <a:cxnSpLocks/>
            <a:endCxn id="8" idx="1"/>
          </p:cNvCxnSpPr>
          <p:nvPr/>
        </p:nvCxnSpPr>
        <p:spPr>
          <a:xfrm flipV="1">
            <a:off x="8205849" y="2202377"/>
            <a:ext cx="1171701" cy="515440"/>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F9518B0-6BF8-8C41-9B5A-A27692E448A5}"/>
              </a:ext>
            </a:extLst>
          </p:cNvPr>
          <p:cNvSpPr/>
          <p:nvPr/>
        </p:nvSpPr>
        <p:spPr>
          <a:xfrm>
            <a:off x="1296389" y="1408681"/>
            <a:ext cx="2379025"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Section Divider between History &amp; Forecast</a:t>
            </a:r>
          </a:p>
        </p:txBody>
      </p:sp>
      <p:cxnSp>
        <p:nvCxnSpPr>
          <p:cNvPr id="13" name="Straight Connector 12">
            <a:extLst>
              <a:ext uri="{FF2B5EF4-FFF2-40B4-BE49-F238E27FC236}">
                <a16:creationId xmlns:a16="http://schemas.microsoft.com/office/drawing/2014/main" id="{E1E77EE6-48CF-4648-81A9-92B3413A70BF}"/>
              </a:ext>
            </a:extLst>
          </p:cNvPr>
          <p:cNvCxnSpPr>
            <a:cxnSpLocks/>
          </p:cNvCxnSpPr>
          <p:nvPr/>
        </p:nvCxnSpPr>
        <p:spPr>
          <a:xfrm>
            <a:off x="3675414" y="1837329"/>
            <a:ext cx="1836715" cy="536717"/>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22D3C4C-2DC1-5F49-9117-4632952A0A77}"/>
              </a:ext>
            </a:extLst>
          </p:cNvPr>
          <p:cNvSpPr/>
          <p:nvPr/>
        </p:nvSpPr>
        <p:spPr>
          <a:xfrm>
            <a:off x="9631083" y="3053195"/>
            <a:ext cx="2088078"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Sale Dates</a:t>
            </a:r>
          </a:p>
        </p:txBody>
      </p:sp>
      <p:cxnSp>
        <p:nvCxnSpPr>
          <p:cNvPr id="18" name="Straight Connector 17">
            <a:extLst>
              <a:ext uri="{FF2B5EF4-FFF2-40B4-BE49-F238E27FC236}">
                <a16:creationId xmlns:a16="http://schemas.microsoft.com/office/drawing/2014/main" id="{671F9EF9-929A-0248-9106-2D13D1504B39}"/>
              </a:ext>
            </a:extLst>
          </p:cNvPr>
          <p:cNvCxnSpPr>
            <a:cxnSpLocks/>
            <a:endCxn id="17" idx="1"/>
          </p:cNvCxnSpPr>
          <p:nvPr/>
        </p:nvCxnSpPr>
        <p:spPr>
          <a:xfrm flipV="1">
            <a:off x="8667007" y="3367891"/>
            <a:ext cx="964076" cy="643420"/>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9233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2C97114-8CB1-9146-83BC-26FB9F6D1FDA}"/>
              </a:ext>
            </a:extLst>
          </p:cNvPr>
          <p:cNvGrpSpPr/>
          <p:nvPr/>
        </p:nvGrpSpPr>
        <p:grpSpPr>
          <a:xfrm>
            <a:off x="1139687" y="1296321"/>
            <a:ext cx="1020417" cy="5009322"/>
            <a:chOff x="1139687" y="834887"/>
            <a:chExt cx="1020417" cy="5009322"/>
          </a:xfrm>
        </p:grpSpPr>
        <p:sp>
          <p:nvSpPr>
            <p:cNvPr id="5" name="Rectangle 4">
              <a:extLst>
                <a:ext uri="{FF2B5EF4-FFF2-40B4-BE49-F238E27FC236}">
                  <a16:creationId xmlns:a16="http://schemas.microsoft.com/office/drawing/2014/main" id="{E3CDC4A6-9DBD-5642-8C30-E3C080FCB3BA}"/>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FF35EA3C-C4BA-404A-BC71-77F99D1B0AF6}"/>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E2A85446-60B3-4A45-A3B3-116BEC41390D}"/>
              </a:ext>
            </a:extLst>
          </p:cNvPr>
          <p:cNvGrpSpPr/>
          <p:nvPr/>
        </p:nvGrpSpPr>
        <p:grpSpPr>
          <a:xfrm>
            <a:off x="3019287" y="1296321"/>
            <a:ext cx="1020417" cy="5009322"/>
            <a:chOff x="3019287" y="834887"/>
            <a:chExt cx="1020417" cy="5009322"/>
          </a:xfrm>
        </p:grpSpPr>
        <p:sp>
          <p:nvSpPr>
            <p:cNvPr id="8" name="Rectangle 7">
              <a:extLst>
                <a:ext uri="{FF2B5EF4-FFF2-40B4-BE49-F238E27FC236}">
                  <a16:creationId xmlns:a16="http://schemas.microsoft.com/office/drawing/2014/main" id="{552DBC66-F548-A444-A434-E5FCDF6B9CE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001D4B5F-0B8D-E043-A92E-2529DB5DD590}"/>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7BE2337-BAC5-444E-9F6E-17E13608E5C6}"/>
              </a:ext>
            </a:extLst>
          </p:cNvPr>
          <p:cNvGrpSpPr/>
          <p:nvPr/>
        </p:nvGrpSpPr>
        <p:grpSpPr>
          <a:xfrm>
            <a:off x="4892261" y="1296321"/>
            <a:ext cx="1020417" cy="5009322"/>
            <a:chOff x="3019287" y="834887"/>
            <a:chExt cx="1020417" cy="5009322"/>
          </a:xfrm>
        </p:grpSpPr>
        <p:sp>
          <p:nvSpPr>
            <p:cNvPr id="11" name="Rectangle 10">
              <a:extLst>
                <a:ext uri="{FF2B5EF4-FFF2-40B4-BE49-F238E27FC236}">
                  <a16:creationId xmlns:a16="http://schemas.microsoft.com/office/drawing/2014/main" id="{CE8D1EFA-8048-D047-A962-41D311A0E45C}"/>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F405C2F1-27F7-C742-AB61-0B76945B0ABB}"/>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0044FDE-60A7-8C41-B948-4CE3D7B39DC6}"/>
              </a:ext>
            </a:extLst>
          </p:cNvPr>
          <p:cNvGrpSpPr/>
          <p:nvPr/>
        </p:nvGrpSpPr>
        <p:grpSpPr>
          <a:xfrm>
            <a:off x="6789532" y="1297056"/>
            <a:ext cx="1020417" cy="5009322"/>
            <a:chOff x="3019287" y="834887"/>
            <a:chExt cx="1020417" cy="5009322"/>
          </a:xfrm>
        </p:grpSpPr>
        <p:sp>
          <p:nvSpPr>
            <p:cNvPr id="14" name="Rectangle 13">
              <a:extLst>
                <a:ext uri="{FF2B5EF4-FFF2-40B4-BE49-F238E27FC236}">
                  <a16:creationId xmlns:a16="http://schemas.microsoft.com/office/drawing/2014/main" id="{022BC399-3069-6943-B7BD-D3E517E86C50}"/>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1792AA1-DD61-7240-B5E3-657E78A40690}"/>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1C7719FD-2276-4A41-A361-BE12D0E75446}"/>
              </a:ext>
            </a:extLst>
          </p:cNvPr>
          <p:cNvCxnSpPr/>
          <p:nvPr/>
        </p:nvCxnSpPr>
        <p:spPr>
          <a:xfrm>
            <a:off x="1666831" y="24849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B3BAD91-47FB-1143-932A-AB73D185CBC0}"/>
              </a:ext>
            </a:extLst>
          </p:cNvPr>
          <p:cNvSpPr txBox="1"/>
          <p:nvPr/>
        </p:nvSpPr>
        <p:spPr>
          <a:xfrm>
            <a:off x="1618566" y="21742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34" name="Straight Arrow Connector 33">
            <a:extLst>
              <a:ext uri="{FF2B5EF4-FFF2-40B4-BE49-F238E27FC236}">
                <a16:creationId xmlns:a16="http://schemas.microsoft.com/office/drawing/2014/main" id="{739EA1CC-0C8F-C441-8FE2-13C0FCA0486C}"/>
              </a:ext>
            </a:extLst>
          </p:cNvPr>
          <p:cNvCxnSpPr/>
          <p:nvPr/>
        </p:nvCxnSpPr>
        <p:spPr>
          <a:xfrm>
            <a:off x="3545141" y="27783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FBC037F-CAF0-754E-8A03-048E81D029D5}"/>
              </a:ext>
            </a:extLst>
          </p:cNvPr>
          <p:cNvSpPr txBox="1"/>
          <p:nvPr/>
        </p:nvSpPr>
        <p:spPr>
          <a:xfrm>
            <a:off x="3691654" y="24397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36" name="Elbow Connector 35">
            <a:extLst>
              <a:ext uri="{FF2B5EF4-FFF2-40B4-BE49-F238E27FC236}">
                <a16:creationId xmlns:a16="http://schemas.microsoft.com/office/drawing/2014/main" id="{2E9ACFC5-FBA2-504E-8E37-CF80832E4F33}"/>
              </a:ext>
            </a:extLst>
          </p:cNvPr>
          <p:cNvCxnSpPr>
            <a:cxnSpLocks/>
          </p:cNvCxnSpPr>
          <p:nvPr/>
        </p:nvCxnSpPr>
        <p:spPr>
          <a:xfrm rot="10800000" flipV="1">
            <a:off x="7275813" y="32154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38BB007-9327-D64B-8FE6-6DD7B34E0A76}"/>
              </a:ext>
            </a:extLst>
          </p:cNvPr>
          <p:cNvCxnSpPr/>
          <p:nvPr/>
        </p:nvCxnSpPr>
        <p:spPr>
          <a:xfrm flipH="1">
            <a:off x="5413147" y="36230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49548E-28F0-5642-B6AD-F763C2C3F1CC}"/>
              </a:ext>
            </a:extLst>
          </p:cNvPr>
          <p:cNvCxnSpPr/>
          <p:nvPr/>
        </p:nvCxnSpPr>
        <p:spPr>
          <a:xfrm>
            <a:off x="5420140" y="28770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D906963-C575-1F41-93B9-F00F9A105363}"/>
              </a:ext>
            </a:extLst>
          </p:cNvPr>
          <p:cNvSpPr txBox="1"/>
          <p:nvPr/>
        </p:nvSpPr>
        <p:spPr>
          <a:xfrm>
            <a:off x="5539411" y="2561002"/>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40" name="Straight Connector 39">
            <a:extLst>
              <a:ext uri="{FF2B5EF4-FFF2-40B4-BE49-F238E27FC236}">
                <a16:creationId xmlns:a16="http://schemas.microsoft.com/office/drawing/2014/main" id="{6DD3EBF5-619D-E244-84E1-AC54AB1C0F9B}"/>
              </a:ext>
            </a:extLst>
          </p:cNvPr>
          <p:cNvCxnSpPr/>
          <p:nvPr/>
        </p:nvCxnSpPr>
        <p:spPr>
          <a:xfrm>
            <a:off x="7281155" y="31985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90B983C-F76E-B543-9FB1-7382B17D077D}"/>
              </a:ext>
            </a:extLst>
          </p:cNvPr>
          <p:cNvSpPr txBox="1"/>
          <p:nvPr/>
        </p:nvSpPr>
        <p:spPr>
          <a:xfrm>
            <a:off x="7954253" y="30718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42" name="Straight Arrow Connector 41">
            <a:extLst>
              <a:ext uri="{FF2B5EF4-FFF2-40B4-BE49-F238E27FC236}">
                <a16:creationId xmlns:a16="http://schemas.microsoft.com/office/drawing/2014/main" id="{236502F8-F126-3D41-B51B-AE1D98105771}"/>
              </a:ext>
            </a:extLst>
          </p:cNvPr>
          <p:cNvCxnSpPr/>
          <p:nvPr/>
        </p:nvCxnSpPr>
        <p:spPr>
          <a:xfrm flipH="1">
            <a:off x="3517735" y="38169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D372AE6-A7A8-E343-A2D5-97495F5B0F90}"/>
              </a:ext>
            </a:extLst>
          </p:cNvPr>
          <p:cNvSpPr txBox="1"/>
          <p:nvPr/>
        </p:nvSpPr>
        <p:spPr>
          <a:xfrm>
            <a:off x="3676008" y="3497592"/>
            <a:ext cx="1794934" cy="338554"/>
          </a:xfrm>
          <a:prstGeom prst="rect">
            <a:avLst/>
          </a:prstGeom>
          <a:noFill/>
        </p:spPr>
        <p:txBody>
          <a:bodyPr wrap="square" rtlCol="0">
            <a:spAutoFit/>
          </a:bodyPr>
          <a:lstStyle/>
          <a:p>
            <a:r>
              <a:rPr lang="en-US" sz="1600" dirty="0">
                <a:solidFill>
                  <a:schemeClr val="accent6">
                    <a:lumMod val="75000"/>
                  </a:schemeClr>
                </a:solidFill>
              </a:rPr>
              <a:t>PUT  in graph</a:t>
            </a:r>
          </a:p>
        </p:txBody>
      </p:sp>
      <p:cxnSp>
        <p:nvCxnSpPr>
          <p:cNvPr id="44" name="Straight Arrow Connector 43">
            <a:extLst>
              <a:ext uri="{FF2B5EF4-FFF2-40B4-BE49-F238E27FC236}">
                <a16:creationId xmlns:a16="http://schemas.microsoft.com/office/drawing/2014/main" id="{230AA45D-A2AE-9D46-8BCA-B51181155479}"/>
              </a:ext>
            </a:extLst>
          </p:cNvPr>
          <p:cNvCxnSpPr/>
          <p:nvPr/>
        </p:nvCxnSpPr>
        <p:spPr>
          <a:xfrm flipH="1">
            <a:off x="1622286" y="44466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2A94E5F-9482-DA45-B0EB-2E4AEE8738B0}"/>
              </a:ext>
            </a:extLst>
          </p:cNvPr>
          <p:cNvSpPr txBox="1"/>
          <p:nvPr/>
        </p:nvSpPr>
        <p:spPr>
          <a:xfrm>
            <a:off x="1651116" y="41363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46" name="Straight Connector 45">
            <a:extLst>
              <a:ext uri="{FF2B5EF4-FFF2-40B4-BE49-F238E27FC236}">
                <a16:creationId xmlns:a16="http://schemas.microsoft.com/office/drawing/2014/main" id="{41E8D2EA-37FC-434C-8756-A3D2C9F7586A}"/>
              </a:ext>
            </a:extLst>
          </p:cNvPr>
          <p:cNvCxnSpPr/>
          <p:nvPr/>
        </p:nvCxnSpPr>
        <p:spPr>
          <a:xfrm>
            <a:off x="3548405" y="39439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C04B0FD1-A344-A447-8E97-357B1CBCF866}"/>
              </a:ext>
            </a:extLst>
          </p:cNvPr>
          <p:cNvCxnSpPr>
            <a:cxnSpLocks/>
          </p:cNvCxnSpPr>
          <p:nvPr/>
        </p:nvCxnSpPr>
        <p:spPr>
          <a:xfrm rot="10800000" flipV="1">
            <a:off x="3510857" y="39439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04DEBFF-2E32-3944-A4CB-31A90854BF7E}"/>
              </a:ext>
            </a:extLst>
          </p:cNvPr>
          <p:cNvSpPr txBox="1"/>
          <p:nvPr/>
        </p:nvSpPr>
        <p:spPr>
          <a:xfrm>
            <a:off x="3662525" y="3977051"/>
            <a:ext cx="1958375" cy="584775"/>
          </a:xfrm>
          <a:prstGeom prst="rect">
            <a:avLst/>
          </a:prstGeom>
          <a:noFill/>
        </p:spPr>
        <p:txBody>
          <a:bodyPr wrap="square" rtlCol="0">
            <a:spAutoFit/>
          </a:bodyPr>
          <a:lstStyle/>
          <a:p>
            <a:r>
              <a:rPr lang="en-US" sz="1600" dirty="0">
                <a:solidFill>
                  <a:schemeClr val="accent6">
                    <a:lumMod val="75000"/>
                  </a:schemeClr>
                </a:solidFill>
              </a:rPr>
              <a:t>POPULATE data in graph</a:t>
            </a:r>
          </a:p>
        </p:txBody>
      </p:sp>
      <p:sp>
        <p:nvSpPr>
          <p:cNvPr id="51" name="Title 1">
            <a:extLst>
              <a:ext uri="{FF2B5EF4-FFF2-40B4-BE49-F238E27FC236}">
                <a16:creationId xmlns:a16="http://schemas.microsoft.com/office/drawing/2014/main" id="{8DE5DCF5-6CBA-9649-80A8-E87D43D940B6}"/>
              </a:ext>
            </a:extLst>
          </p:cNvPr>
          <p:cNvSpPr txBox="1">
            <a:spLocks/>
          </p:cNvSpPr>
          <p:nvPr/>
        </p:nvSpPr>
        <p:spPr>
          <a:xfrm>
            <a:off x="116776" y="5883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Graph popup - Sequence Diagram – (Fetch Graph data) </a:t>
            </a:r>
          </a:p>
        </p:txBody>
      </p:sp>
      <p:sp>
        <p:nvSpPr>
          <p:cNvPr id="49" name="TextBox 48">
            <a:extLst>
              <a:ext uri="{FF2B5EF4-FFF2-40B4-BE49-F238E27FC236}">
                <a16:creationId xmlns:a16="http://schemas.microsoft.com/office/drawing/2014/main" id="{AADCA74F-16E4-AA4F-ADC0-A6755CD66E36}"/>
              </a:ext>
            </a:extLst>
          </p:cNvPr>
          <p:cNvSpPr txBox="1"/>
          <p:nvPr/>
        </p:nvSpPr>
        <p:spPr>
          <a:xfrm>
            <a:off x="5681591" y="3306609"/>
            <a:ext cx="1794934" cy="338554"/>
          </a:xfrm>
          <a:prstGeom prst="rect">
            <a:avLst/>
          </a:prstGeom>
          <a:noFill/>
        </p:spPr>
        <p:txBody>
          <a:bodyPr wrap="square" rtlCol="0">
            <a:spAutoFit/>
          </a:bodyPr>
          <a:lstStyle/>
          <a:p>
            <a:r>
              <a:rPr lang="en-US" sz="1600" dirty="0">
                <a:solidFill>
                  <a:schemeClr val="accent6">
                    <a:lumMod val="75000"/>
                  </a:schemeClr>
                </a:solidFill>
              </a:rPr>
              <a:t>RESULT data</a:t>
            </a:r>
          </a:p>
        </p:txBody>
      </p:sp>
    </p:spTree>
    <p:extLst>
      <p:ext uri="{BB962C8B-B14F-4D97-AF65-F5344CB8AC3E}">
        <p14:creationId xmlns:p14="http://schemas.microsoft.com/office/powerpoint/2010/main" val="2431422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2847A6E-10A5-F149-84F2-1801AD5FD2DC}"/>
              </a:ext>
            </a:extLst>
          </p:cNvPr>
          <p:cNvSpPr/>
          <p:nvPr/>
        </p:nvSpPr>
        <p:spPr>
          <a:xfrm>
            <a:off x="279237" y="3157524"/>
            <a:ext cx="11632557" cy="296240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D2220EE-C324-8544-8082-1F08EBE263BF}"/>
              </a:ext>
            </a:extLst>
          </p:cNvPr>
          <p:cNvSpPr/>
          <p:nvPr/>
        </p:nvSpPr>
        <p:spPr>
          <a:xfrm>
            <a:off x="279237" y="857970"/>
            <a:ext cx="11632557" cy="2228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1069B468-9974-DF45-ADA4-891C257E2948}"/>
              </a:ext>
            </a:extLst>
          </p:cNvPr>
          <p:cNvGraphicFramePr>
            <a:graphicFrameLocks noGrp="1"/>
          </p:cNvGraphicFramePr>
          <p:nvPr>
            <p:extLst>
              <p:ext uri="{D42A27DB-BD31-4B8C-83A1-F6EECF244321}">
                <p14:modId xmlns:p14="http://schemas.microsoft.com/office/powerpoint/2010/main" val="3428912906"/>
              </p:ext>
            </p:extLst>
          </p:nvPr>
        </p:nvGraphicFramePr>
        <p:xfrm>
          <a:off x="607508" y="1081963"/>
          <a:ext cx="2380618" cy="1127952"/>
        </p:xfrm>
        <a:graphic>
          <a:graphicData uri="http://schemas.openxmlformats.org/drawingml/2006/table">
            <a:tbl>
              <a:tblPr firstRow="1" bandRow="1">
                <a:tableStyleId>{21E4AEA4-8DFA-4A89-87EB-49C32662AFE0}</a:tableStyleId>
              </a:tblPr>
              <a:tblGrid>
                <a:gridCol w="2380618">
                  <a:extLst>
                    <a:ext uri="{9D8B030D-6E8A-4147-A177-3AD203B41FA5}">
                      <a16:colId xmlns:a16="http://schemas.microsoft.com/office/drawing/2014/main" val="261331639"/>
                    </a:ext>
                  </a:extLst>
                </a:gridCol>
              </a:tblGrid>
              <a:tr h="159173">
                <a:tc>
                  <a:txBody>
                    <a:bodyPr/>
                    <a:lstStyle/>
                    <a:p>
                      <a:r>
                        <a:rPr lang="en-US" dirty="0"/>
                        <a:t>channels</a:t>
                      </a:r>
                      <a:endParaRPr lang="en-US" b="0" dirty="0"/>
                    </a:p>
                  </a:txBody>
                  <a:tcPr/>
                </a:tc>
                <a:extLst>
                  <a:ext uri="{0D108BD9-81ED-4DB2-BD59-A6C34878D82A}">
                    <a16:rowId xmlns:a16="http://schemas.microsoft.com/office/drawing/2014/main" val="878227782"/>
                  </a:ext>
                </a:extLst>
              </a:tr>
              <a:tr h="159173">
                <a:tc>
                  <a:txBody>
                    <a:bodyPr/>
                    <a:lstStyle/>
                    <a:p>
                      <a:r>
                        <a:rPr lang="en-US" dirty="0" err="1"/>
                        <a:t>channelId</a:t>
                      </a:r>
                      <a:r>
                        <a:rPr lang="en-US" dirty="0"/>
                        <a:t>: </a:t>
                      </a:r>
                      <a:r>
                        <a:rPr lang="en-US" b="0" dirty="0"/>
                        <a:t>String</a:t>
                      </a:r>
                    </a:p>
                  </a:txBody>
                  <a:tcPr/>
                </a:tc>
                <a:extLst>
                  <a:ext uri="{0D108BD9-81ED-4DB2-BD59-A6C34878D82A}">
                    <a16:rowId xmlns:a16="http://schemas.microsoft.com/office/drawing/2014/main" val="3754745247"/>
                  </a:ext>
                </a:extLst>
              </a:tr>
              <a:tr h="159173">
                <a:tc>
                  <a:txBody>
                    <a:bodyPr/>
                    <a:lstStyle/>
                    <a:p>
                      <a:r>
                        <a:rPr lang="en-US" dirty="0" err="1"/>
                        <a:t>channelName</a:t>
                      </a:r>
                      <a:r>
                        <a:rPr lang="en-US" dirty="0"/>
                        <a:t>: String</a:t>
                      </a:r>
                    </a:p>
                  </a:txBody>
                  <a:tcPr/>
                </a:tc>
                <a:extLst>
                  <a:ext uri="{0D108BD9-81ED-4DB2-BD59-A6C34878D82A}">
                    <a16:rowId xmlns:a16="http://schemas.microsoft.com/office/drawing/2014/main" val="122712866"/>
                  </a:ext>
                </a:extLst>
              </a:tr>
            </a:tbl>
          </a:graphicData>
        </a:graphic>
      </p:graphicFrame>
      <p:graphicFrame>
        <p:nvGraphicFramePr>
          <p:cNvPr id="14" name="Table 13">
            <a:extLst>
              <a:ext uri="{FF2B5EF4-FFF2-40B4-BE49-F238E27FC236}">
                <a16:creationId xmlns:a16="http://schemas.microsoft.com/office/drawing/2014/main" id="{FA52556F-8E77-AC45-92C4-38E460F1E0DE}"/>
              </a:ext>
            </a:extLst>
          </p:cNvPr>
          <p:cNvGraphicFramePr>
            <a:graphicFrameLocks noGrp="1"/>
          </p:cNvGraphicFramePr>
          <p:nvPr>
            <p:extLst>
              <p:ext uri="{D42A27DB-BD31-4B8C-83A1-F6EECF244321}">
                <p14:modId xmlns:p14="http://schemas.microsoft.com/office/powerpoint/2010/main" val="1904142259"/>
              </p:ext>
            </p:extLst>
          </p:nvPr>
        </p:nvGraphicFramePr>
        <p:xfrm>
          <a:off x="4576058" y="3400343"/>
          <a:ext cx="1981200" cy="2255904"/>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r>
                        <a:rPr lang="en-US" dirty="0" err="1"/>
                        <a:t>salesHistories</a:t>
                      </a:r>
                      <a:endParaRPr lang="en-US" dirty="0"/>
                    </a:p>
                  </a:txBody>
                  <a:tcPr/>
                </a:tc>
                <a:extLst>
                  <a:ext uri="{0D108BD9-81ED-4DB2-BD59-A6C34878D82A}">
                    <a16:rowId xmlns:a16="http://schemas.microsoft.com/office/drawing/2014/main" val="608273054"/>
                  </a:ext>
                </a:extLst>
              </a:tr>
              <a:tr h="370840">
                <a:tc>
                  <a:txBody>
                    <a:bodyPr/>
                    <a:lstStyle/>
                    <a:p>
                      <a:r>
                        <a:rPr lang="en-US" dirty="0"/>
                        <a:t>channel: String</a:t>
                      </a:r>
                    </a:p>
                  </a:txBody>
                  <a:tcPr/>
                </a:tc>
                <a:extLst>
                  <a:ext uri="{0D108BD9-81ED-4DB2-BD59-A6C34878D82A}">
                    <a16:rowId xmlns:a16="http://schemas.microsoft.com/office/drawing/2014/main" val="3385189213"/>
                  </a:ext>
                </a:extLst>
              </a:tr>
              <a:tr h="370840">
                <a:tc>
                  <a:txBody>
                    <a:bodyPr/>
                    <a:lstStyle/>
                    <a:p>
                      <a:r>
                        <a:rPr lang="en-US" dirty="0" err="1"/>
                        <a:t>saleDate</a:t>
                      </a:r>
                      <a:r>
                        <a:rPr lang="en-US" dirty="0"/>
                        <a:t>: Date</a:t>
                      </a:r>
                    </a:p>
                  </a:txBody>
                  <a:tcPr/>
                </a:tc>
                <a:extLst>
                  <a:ext uri="{0D108BD9-81ED-4DB2-BD59-A6C34878D82A}">
                    <a16:rowId xmlns:a16="http://schemas.microsoft.com/office/drawing/2014/main" val="473486292"/>
                  </a:ext>
                </a:extLst>
              </a:tr>
              <a:tr h="370840">
                <a:tc>
                  <a:txBody>
                    <a:bodyPr/>
                    <a:lstStyle/>
                    <a:p>
                      <a:r>
                        <a:rPr lang="en-US" dirty="0"/>
                        <a:t>product: String</a:t>
                      </a:r>
                    </a:p>
                  </a:txBody>
                  <a:tcPr/>
                </a:tc>
                <a:extLst>
                  <a:ext uri="{0D108BD9-81ED-4DB2-BD59-A6C34878D82A}">
                    <a16:rowId xmlns:a16="http://schemas.microsoft.com/office/drawing/2014/main" val="3970786489"/>
                  </a:ext>
                </a:extLst>
              </a:tr>
              <a:tr h="370840">
                <a:tc>
                  <a:txBody>
                    <a:bodyPr/>
                    <a:lstStyle/>
                    <a:p>
                      <a:r>
                        <a:rPr lang="en-US" dirty="0"/>
                        <a:t>attribute: String</a:t>
                      </a:r>
                    </a:p>
                  </a:txBody>
                  <a:tcPr/>
                </a:tc>
                <a:extLst>
                  <a:ext uri="{0D108BD9-81ED-4DB2-BD59-A6C34878D82A}">
                    <a16:rowId xmlns:a16="http://schemas.microsoft.com/office/drawing/2014/main" val="939338763"/>
                  </a:ext>
                </a:extLst>
              </a:tr>
              <a:tr h="370840">
                <a:tc>
                  <a:txBody>
                    <a:bodyPr/>
                    <a:lstStyle/>
                    <a:p>
                      <a:r>
                        <a:rPr lang="en-US" dirty="0"/>
                        <a:t>quantity: Int32</a:t>
                      </a:r>
                    </a:p>
                  </a:txBody>
                  <a:tcPr/>
                </a:tc>
                <a:extLst>
                  <a:ext uri="{0D108BD9-81ED-4DB2-BD59-A6C34878D82A}">
                    <a16:rowId xmlns:a16="http://schemas.microsoft.com/office/drawing/2014/main" val="803473620"/>
                  </a:ext>
                </a:extLst>
              </a:tr>
            </a:tbl>
          </a:graphicData>
        </a:graphic>
      </p:graphicFrame>
      <p:graphicFrame>
        <p:nvGraphicFramePr>
          <p:cNvPr id="16" name="Table 15">
            <a:extLst>
              <a:ext uri="{FF2B5EF4-FFF2-40B4-BE49-F238E27FC236}">
                <a16:creationId xmlns:a16="http://schemas.microsoft.com/office/drawing/2014/main" id="{107E6FE0-003C-214E-AECF-AE328864B945}"/>
              </a:ext>
            </a:extLst>
          </p:cNvPr>
          <p:cNvGraphicFramePr>
            <a:graphicFrameLocks noGrp="1"/>
          </p:cNvGraphicFramePr>
          <p:nvPr>
            <p:extLst>
              <p:ext uri="{D42A27DB-BD31-4B8C-83A1-F6EECF244321}">
                <p14:modId xmlns:p14="http://schemas.microsoft.com/office/powerpoint/2010/main" val="4158706850"/>
              </p:ext>
            </p:extLst>
          </p:nvPr>
        </p:nvGraphicFramePr>
        <p:xfrm>
          <a:off x="7833087" y="3400343"/>
          <a:ext cx="1981200" cy="2255904"/>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err="1"/>
                        <a:t>salesForecasts</a:t>
                      </a:r>
                      <a:endParaRPr lang="en-US" dirty="0"/>
                    </a:p>
                  </a:txBody>
                  <a:tcPr/>
                </a:tc>
                <a:extLst>
                  <a:ext uri="{0D108BD9-81ED-4DB2-BD59-A6C34878D82A}">
                    <a16:rowId xmlns:a16="http://schemas.microsoft.com/office/drawing/2014/main" val="3892002160"/>
                  </a:ext>
                </a:extLst>
              </a:tr>
              <a:tr h="370840">
                <a:tc>
                  <a:txBody>
                    <a:bodyPr/>
                    <a:lstStyle/>
                    <a:p>
                      <a:r>
                        <a:rPr lang="en-US" dirty="0"/>
                        <a:t>channel: String</a:t>
                      </a:r>
                    </a:p>
                  </a:txBody>
                  <a:tcPr/>
                </a:tc>
                <a:extLst>
                  <a:ext uri="{0D108BD9-81ED-4DB2-BD59-A6C34878D82A}">
                    <a16:rowId xmlns:a16="http://schemas.microsoft.com/office/drawing/2014/main" val="3385189213"/>
                  </a:ext>
                </a:extLst>
              </a:tr>
              <a:tr h="370840">
                <a:tc>
                  <a:txBody>
                    <a:bodyPr/>
                    <a:lstStyle/>
                    <a:p>
                      <a:r>
                        <a:rPr lang="en-US" dirty="0" err="1"/>
                        <a:t>saleDate</a:t>
                      </a:r>
                      <a:r>
                        <a:rPr lang="en-US" dirty="0"/>
                        <a:t>: Date</a:t>
                      </a:r>
                    </a:p>
                  </a:txBody>
                  <a:tcPr/>
                </a:tc>
                <a:extLst>
                  <a:ext uri="{0D108BD9-81ED-4DB2-BD59-A6C34878D82A}">
                    <a16:rowId xmlns:a16="http://schemas.microsoft.com/office/drawing/2014/main" val="473486292"/>
                  </a:ext>
                </a:extLst>
              </a:tr>
              <a:tr h="370840">
                <a:tc>
                  <a:txBody>
                    <a:bodyPr/>
                    <a:lstStyle/>
                    <a:p>
                      <a:r>
                        <a:rPr lang="en-US" dirty="0"/>
                        <a:t>product: String</a:t>
                      </a:r>
                    </a:p>
                  </a:txBody>
                  <a:tcPr/>
                </a:tc>
                <a:extLst>
                  <a:ext uri="{0D108BD9-81ED-4DB2-BD59-A6C34878D82A}">
                    <a16:rowId xmlns:a16="http://schemas.microsoft.com/office/drawing/2014/main" val="3970786489"/>
                  </a:ext>
                </a:extLst>
              </a:tr>
              <a:tr h="370840">
                <a:tc>
                  <a:txBody>
                    <a:bodyPr/>
                    <a:lstStyle/>
                    <a:p>
                      <a:r>
                        <a:rPr lang="en-US" dirty="0"/>
                        <a:t>attribute: String</a:t>
                      </a:r>
                    </a:p>
                  </a:txBody>
                  <a:tcPr/>
                </a:tc>
                <a:extLst>
                  <a:ext uri="{0D108BD9-81ED-4DB2-BD59-A6C34878D82A}">
                    <a16:rowId xmlns:a16="http://schemas.microsoft.com/office/drawing/2014/main" val="939338763"/>
                  </a:ext>
                </a:extLst>
              </a:tr>
              <a:tr h="370840">
                <a:tc>
                  <a:txBody>
                    <a:bodyPr/>
                    <a:lstStyle/>
                    <a:p>
                      <a:r>
                        <a:rPr lang="en-US" dirty="0"/>
                        <a:t>quantity: Int32</a:t>
                      </a:r>
                    </a:p>
                  </a:txBody>
                  <a:tcPr/>
                </a:tc>
                <a:extLst>
                  <a:ext uri="{0D108BD9-81ED-4DB2-BD59-A6C34878D82A}">
                    <a16:rowId xmlns:a16="http://schemas.microsoft.com/office/drawing/2014/main" val="803473620"/>
                  </a:ext>
                </a:extLst>
              </a:tr>
            </a:tbl>
          </a:graphicData>
        </a:graphic>
      </p:graphicFrame>
      <p:sp>
        <p:nvSpPr>
          <p:cNvPr id="19" name="Title 1">
            <a:extLst>
              <a:ext uri="{FF2B5EF4-FFF2-40B4-BE49-F238E27FC236}">
                <a16:creationId xmlns:a16="http://schemas.microsoft.com/office/drawing/2014/main" id="{21C820D2-87FE-A742-AAC0-3014F332406A}"/>
              </a:ext>
            </a:extLst>
          </p:cNvPr>
          <p:cNvSpPr txBox="1">
            <a:spLocks/>
          </p:cNvSpPr>
          <p:nvPr/>
        </p:nvSpPr>
        <p:spPr>
          <a:xfrm>
            <a:off x="110176" y="-2382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DB Design - NoSQL </a:t>
            </a:r>
          </a:p>
        </p:txBody>
      </p:sp>
      <p:graphicFrame>
        <p:nvGraphicFramePr>
          <p:cNvPr id="21" name="Table 20">
            <a:extLst>
              <a:ext uri="{FF2B5EF4-FFF2-40B4-BE49-F238E27FC236}">
                <a16:creationId xmlns:a16="http://schemas.microsoft.com/office/drawing/2014/main" id="{6BD23549-A386-C54B-8C5E-C1CCE21704C5}"/>
              </a:ext>
            </a:extLst>
          </p:cNvPr>
          <p:cNvGraphicFramePr>
            <a:graphicFrameLocks noGrp="1"/>
          </p:cNvGraphicFramePr>
          <p:nvPr>
            <p:extLst>
              <p:ext uri="{D42A27DB-BD31-4B8C-83A1-F6EECF244321}">
                <p14:modId xmlns:p14="http://schemas.microsoft.com/office/powerpoint/2010/main" val="4181739068"/>
              </p:ext>
            </p:extLst>
          </p:nvPr>
        </p:nvGraphicFramePr>
        <p:xfrm>
          <a:off x="3289706" y="1070968"/>
          <a:ext cx="3854692" cy="1503936"/>
        </p:xfrm>
        <a:graphic>
          <a:graphicData uri="http://schemas.openxmlformats.org/drawingml/2006/table">
            <a:tbl>
              <a:tblPr firstRow="1" bandRow="1">
                <a:tableStyleId>{21E4AEA4-8DFA-4A89-87EB-49C32662AFE0}</a:tableStyleId>
              </a:tblPr>
              <a:tblGrid>
                <a:gridCol w="884662">
                  <a:extLst>
                    <a:ext uri="{9D8B030D-6E8A-4147-A177-3AD203B41FA5}">
                      <a16:colId xmlns:a16="http://schemas.microsoft.com/office/drawing/2014/main" val="261331639"/>
                    </a:ext>
                  </a:extLst>
                </a:gridCol>
                <a:gridCol w="1407447">
                  <a:extLst>
                    <a:ext uri="{9D8B030D-6E8A-4147-A177-3AD203B41FA5}">
                      <a16:colId xmlns:a16="http://schemas.microsoft.com/office/drawing/2014/main" val="2483364997"/>
                    </a:ext>
                  </a:extLst>
                </a:gridCol>
                <a:gridCol w="1562583">
                  <a:extLst>
                    <a:ext uri="{9D8B030D-6E8A-4147-A177-3AD203B41FA5}">
                      <a16:colId xmlns:a16="http://schemas.microsoft.com/office/drawing/2014/main" val="1974521870"/>
                    </a:ext>
                  </a:extLst>
                </a:gridCol>
              </a:tblGrid>
              <a:tr h="159173">
                <a:tc gridSpan="3">
                  <a:txBody>
                    <a:bodyPr/>
                    <a:lstStyle/>
                    <a:p>
                      <a:r>
                        <a:rPr lang="en-US" dirty="0"/>
                        <a:t>lookups</a:t>
                      </a:r>
                      <a:endParaRPr lang="en-US" b="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91096938"/>
                  </a:ext>
                </a:extLst>
              </a:tr>
              <a:tr h="159173">
                <a:tc gridSpan="3">
                  <a:txBody>
                    <a:bodyPr/>
                    <a:lstStyle/>
                    <a:p>
                      <a:r>
                        <a:rPr lang="en-US" dirty="0"/>
                        <a:t>key: </a:t>
                      </a:r>
                      <a:r>
                        <a:rPr lang="en-US" b="0" dirty="0"/>
                        <a:t>String</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54745247"/>
                  </a:ext>
                </a:extLst>
              </a:tr>
              <a:tr h="159173">
                <a:tc gridSpan="3">
                  <a:txBody>
                    <a:bodyPr/>
                    <a:lstStyle/>
                    <a:p>
                      <a:r>
                        <a:rPr lang="en-US" dirty="0"/>
                        <a:t>values: Object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712866"/>
                  </a:ext>
                </a:extLst>
              </a:tr>
              <a:tr h="159173">
                <a:tc>
                  <a:txBody>
                    <a:bodyPr/>
                    <a:lstStyle/>
                    <a:p>
                      <a:endParaRPr lang="en-US" dirty="0"/>
                    </a:p>
                  </a:txBody>
                  <a:tcPr/>
                </a:tc>
                <a:tc>
                  <a:txBody>
                    <a:bodyPr/>
                    <a:lstStyle/>
                    <a:p>
                      <a:r>
                        <a:rPr lang="en-US" dirty="0"/>
                        <a:t>key: String</a:t>
                      </a:r>
                    </a:p>
                  </a:txBody>
                  <a:tcPr/>
                </a:tc>
                <a:tc>
                  <a:txBody>
                    <a:bodyPr/>
                    <a:lstStyle/>
                    <a:p>
                      <a:r>
                        <a:rPr lang="en-US" dirty="0"/>
                        <a:t>value: String </a:t>
                      </a:r>
                    </a:p>
                  </a:txBody>
                  <a:tcPr/>
                </a:tc>
                <a:extLst>
                  <a:ext uri="{0D108BD9-81ED-4DB2-BD59-A6C34878D82A}">
                    <a16:rowId xmlns:a16="http://schemas.microsoft.com/office/drawing/2014/main" val="1827723215"/>
                  </a:ext>
                </a:extLst>
              </a:tr>
            </a:tbl>
          </a:graphicData>
        </a:graphic>
      </p:graphicFrame>
      <p:graphicFrame>
        <p:nvGraphicFramePr>
          <p:cNvPr id="25" name="Table 24">
            <a:extLst>
              <a:ext uri="{FF2B5EF4-FFF2-40B4-BE49-F238E27FC236}">
                <a16:creationId xmlns:a16="http://schemas.microsoft.com/office/drawing/2014/main" id="{57542E81-935D-AA46-94A2-DE8DEDBBB68D}"/>
              </a:ext>
            </a:extLst>
          </p:cNvPr>
          <p:cNvGraphicFramePr>
            <a:graphicFrameLocks noGrp="1"/>
          </p:cNvGraphicFramePr>
          <p:nvPr>
            <p:extLst>
              <p:ext uri="{D42A27DB-BD31-4B8C-83A1-F6EECF244321}">
                <p14:modId xmlns:p14="http://schemas.microsoft.com/office/powerpoint/2010/main" val="2968363690"/>
              </p:ext>
            </p:extLst>
          </p:nvPr>
        </p:nvGraphicFramePr>
        <p:xfrm>
          <a:off x="7445977" y="1053680"/>
          <a:ext cx="4361645" cy="1879920"/>
        </p:xfrm>
        <a:graphic>
          <a:graphicData uri="http://schemas.openxmlformats.org/drawingml/2006/table">
            <a:tbl>
              <a:tblPr firstRow="1" bandRow="1">
                <a:tableStyleId>{21E4AEA4-8DFA-4A89-87EB-49C32662AFE0}</a:tableStyleId>
              </a:tblPr>
              <a:tblGrid>
                <a:gridCol w="1499588">
                  <a:extLst>
                    <a:ext uri="{9D8B030D-6E8A-4147-A177-3AD203B41FA5}">
                      <a16:colId xmlns:a16="http://schemas.microsoft.com/office/drawing/2014/main" val="261331639"/>
                    </a:ext>
                  </a:extLst>
                </a:gridCol>
                <a:gridCol w="1236509">
                  <a:extLst>
                    <a:ext uri="{9D8B030D-6E8A-4147-A177-3AD203B41FA5}">
                      <a16:colId xmlns:a16="http://schemas.microsoft.com/office/drawing/2014/main" val="2483364997"/>
                    </a:ext>
                  </a:extLst>
                </a:gridCol>
                <a:gridCol w="1625548">
                  <a:extLst>
                    <a:ext uri="{9D8B030D-6E8A-4147-A177-3AD203B41FA5}">
                      <a16:colId xmlns:a16="http://schemas.microsoft.com/office/drawing/2014/main" val="1974521870"/>
                    </a:ext>
                  </a:extLst>
                </a:gridCol>
              </a:tblGrid>
              <a:tr h="159173">
                <a:tc gridSpan="3">
                  <a:txBody>
                    <a:bodyPr/>
                    <a:lstStyle/>
                    <a:p>
                      <a:r>
                        <a:rPr lang="en-US" dirty="0" err="1"/>
                        <a:t>modelparams</a:t>
                      </a:r>
                      <a:endParaRPr lang="en-US" b="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41242788"/>
                  </a:ext>
                </a:extLst>
              </a:tr>
              <a:tr h="159173">
                <a:tc gridSpan="3">
                  <a:txBody>
                    <a:bodyPr/>
                    <a:lstStyle/>
                    <a:p>
                      <a:r>
                        <a:rPr lang="en-US" dirty="0" err="1"/>
                        <a:t>formDate</a:t>
                      </a:r>
                      <a:r>
                        <a:rPr lang="en-US" dirty="0"/>
                        <a:t>: </a:t>
                      </a:r>
                      <a:r>
                        <a:rPr lang="en-US" b="0" dirty="0"/>
                        <a:t>Date</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54745247"/>
                  </a:ext>
                </a:extLst>
              </a:tr>
              <a:tr h="159173">
                <a:tc gridSpan="3">
                  <a:txBody>
                    <a:bodyPr/>
                    <a:lstStyle/>
                    <a:p>
                      <a:r>
                        <a:rPr lang="en-US" dirty="0" err="1"/>
                        <a:t>toDate</a:t>
                      </a:r>
                      <a:r>
                        <a:rPr lang="en-US" dirty="0"/>
                        <a:t>: Date</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54585950"/>
                  </a:ext>
                </a:extLst>
              </a:tr>
              <a:tr h="159173">
                <a:tc gridSpan="3">
                  <a:txBody>
                    <a:bodyPr/>
                    <a:lstStyle/>
                    <a:p>
                      <a:r>
                        <a:rPr lang="en-US" dirty="0"/>
                        <a:t>model: Object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712866"/>
                  </a:ext>
                </a:extLst>
              </a:tr>
              <a:tr h="159173">
                <a:tc>
                  <a:txBody>
                    <a:bodyPr/>
                    <a:lstStyle/>
                    <a:p>
                      <a:endParaRPr lang="en-US" dirty="0"/>
                    </a:p>
                  </a:txBody>
                  <a:tcPr/>
                </a:tc>
                <a:tc>
                  <a:txBody>
                    <a:bodyPr/>
                    <a:lstStyle/>
                    <a:p>
                      <a:r>
                        <a:rPr lang="en-US" dirty="0" err="1"/>
                        <a:t>Key:String</a:t>
                      </a:r>
                      <a:endParaRPr lang="en-US" dirty="0"/>
                    </a:p>
                  </a:txBody>
                  <a:tcPr/>
                </a:tc>
                <a:tc>
                  <a:txBody>
                    <a:bodyPr/>
                    <a:lstStyle/>
                    <a:p>
                      <a:r>
                        <a:rPr lang="en-US" dirty="0"/>
                        <a:t>Value: Number</a:t>
                      </a:r>
                    </a:p>
                  </a:txBody>
                  <a:tcPr/>
                </a:tc>
                <a:extLst>
                  <a:ext uri="{0D108BD9-81ED-4DB2-BD59-A6C34878D82A}">
                    <a16:rowId xmlns:a16="http://schemas.microsoft.com/office/drawing/2014/main" val="1827723215"/>
                  </a:ext>
                </a:extLst>
              </a:tr>
            </a:tbl>
          </a:graphicData>
        </a:graphic>
      </p:graphicFrame>
      <p:sp>
        <p:nvSpPr>
          <p:cNvPr id="3" name="TextBox 2">
            <a:extLst>
              <a:ext uri="{FF2B5EF4-FFF2-40B4-BE49-F238E27FC236}">
                <a16:creationId xmlns:a16="http://schemas.microsoft.com/office/drawing/2014/main" id="{847DE55D-4E0B-5848-AAFE-8B066BF1B0A6}"/>
              </a:ext>
            </a:extLst>
          </p:cNvPr>
          <p:cNvSpPr txBox="1"/>
          <p:nvPr/>
        </p:nvSpPr>
        <p:spPr>
          <a:xfrm>
            <a:off x="502853" y="2716769"/>
            <a:ext cx="2380618" cy="369332"/>
          </a:xfrm>
          <a:prstGeom prst="rect">
            <a:avLst/>
          </a:prstGeom>
          <a:noFill/>
        </p:spPr>
        <p:txBody>
          <a:bodyPr wrap="square" rtlCol="0">
            <a:spAutoFit/>
          </a:bodyPr>
          <a:lstStyle/>
          <a:p>
            <a:r>
              <a:rPr lang="en-US" b="1" dirty="0"/>
              <a:t>MASTER Collections</a:t>
            </a:r>
          </a:p>
        </p:txBody>
      </p:sp>
      <p:graphicFrame>
        <p:nvGraphicFramePr>
          <p:cNvPr id="30" name="Table 29">
            <a:extLst>
              <a:ext uri="{FF2B5EF4-FFF2-40B4-BE49-F238E27FC236}">
                <a16:creationId xmlns:a16="http://schemas.microsoft.com/office/drawing/2014/main" id="{E5F72702-B161-A343-98CC-FFFC96C02219}"/>
              </a:ext>
            </a:extLst>
          </p:cNvPr>
          <p:cNvGraphicFramePr>
            <a:graphicFrameLocks noGrp="1"/>
          </p:cNvGraphicFramePr>
          <p:nvPr>
            <p:extLst>
              <p:ext uri="{D42A27DB-BD31-4B8C-83A1-F6EECF244321}">
                <p14:modId xmlns:p14="http://schemas.microsoft.com/office/powerpoint/2010/main" val="2186936363"/>
              </p:ext>
            </p:extLst>
          </p:nvPr>
        </p:nvGraphicFramePr>
        <p:xfrm>
          <a:off x="1019628" y="3400343"/>
          <a:ext cx="2280602" cy="2255904"/>
        </p:xfrm>
        <a:graphic>
          <a:graphicData uri="http://schemas.openxmlformats.org/drawingml/2006/table">
            <a:tbl>
              <a:tblPr firstRow="1" bandRow="1">
                <a:tableStyleId>{21E4AEA4-8DFA-4A89-87EB-49C32662AFE0}</a:tableStyleId>
              </a:tblPr>
              <a:tblGrid>
                <a:gridCol w="2280602">
                  <a:extLst>
                    <a:ext uri="{9D8B030D-6E8A-4147-A177-3AD203B41FA5}">
                      <a16:colId xmlns:a16="http://schemas.microsoft.com/office/drawing/2014/main" val="255192626"/>
                    </a:ext>
                  </a:extLst>
                </a:gridCol>
              </a:tblGrid>
              <a:tr h="370840">
                <a:tc>
                  <a:txBody>
                    <a:bodyPr/>
                    <a:lstStyle/>
                    <a:p>
                      <a:r>
                        <a:rPr lang="en-US" dirty="0"/>
                        <a:t>users</a:t>
                      </a:r>
                      <a:endParaRPr lang="en-US" b="0" dirty="0"/>
                    </a:p>
                  </a:txBody>
                  <a:tcPr/>
                </a:tc>
                <a:extLst>
                  <a:ext uri="{0D108BD9-81ED-4DB2-BD59-A6C34878D82A}">
                    <a16:rowId xmlns:a16="http://schemas.microsoft.com/office/drawing/2014/main" val="3133205621"/>
                  </a:ext>
                </a:extLst>
              </a:tr>
              <a:tr h="370840">
                <a:tc>
                  <a:txBody>
                    <a:bodyPr/>
                    <a:lstStyle/>
                    <a:p>
                      <a:r>
                        <a:rPr lang="en-US" dirty="0" err="1"/>
                        <a:t>firstName</a:t>
                      </a:r>
                      <a:r>
                        <a:rPr lang="en-US" dirty="0"/>
                        <a:t>: </a:t>
                      </a:r>
                      <a:r>
                        <a:rPr lang="en-US" b="0" dirty="0"/>
                        <a:t>String</a:t>
                      </a:r>
                    </a:p>
                  </a:txBody>
                  <a:tcPr/>
                </a:tc>
                <a:extLst>
                  <a:ext uri="{0D108BD9-81ED-4DB2-BD59-A6C34878D82A}">
                    <a16:rowId xmlns:a16="http://schemas.microsoft.com/office/drawing/2014/main" val="3385189213"/>
                  </a:ext>
                </a:extLst>
              </a:tr>
              <a:tr h="370840">
                <a:tc>
                  <a:txBody>
                    <a:bodyPr/>
                    <a:lstStyle/>
                    <a:p>
                      <a:r>
                        <a:rPr lang="en-US" dirty="0" err="1"/>
                        <a:t>lastName</a:t>
                      </a:r>
                      <a:r>
                        <a:rPr lang="en-US" dirty="0"/>
                        <a:t>: String</a:t>
                      </a:r>
                    </a:p>
                  </a:txBody>
                  <a:tcPr/>
                </a:tc>
                <a:extLst>
                  <a:ext uri="{0D108BD9-81ED-4DB2-BD59-A6C34878D82A}">
                    <a16:rowId xmlns:a16="http://schemas.microsoft.com/office/drawing/2014/main" val="473486292"/>
                  </a:ext>
                </a:extLst>
              </a:tr>
              <a:tr h="370840">
                <a:tc>
                  <a:txBody>
                    <a:bodyPr/>
                    <a:lstStyle/>
                    <a:p>
                      <a:r>
                        <a:rPr lang="en-US" dirty="0"/>
                        <a:t>email: String</a:t>
                      </a:r>
                    </a:p>
                  </a:txBody>
                  <a:tcPr/>
                </a:tc>
                <a:extLst>
                  <a:ext uri="{0D108BD9-81ED-4DB2-BD59-A6C34878D82A}">
                    <a16:rowId xmlns:a16="http://schemas.microsoft.com/office/drawing/2014/main" val="3970786489"/>
                  </a:ext>
                </a:extLst>
              </a:tr>
              <a:tr h="370840">
                <a:tc>
                  <a:txBody>
                    <a:bodyPr/>
                    <a:lstStyle/>
                    <a:p>
                      <a:r>
                        <a:rPr lang="en-US" dirty="0"/>
                        <a:t>password: String</a:t>
                      </a:r>
                    </a:p>
                  </a:txBody>
                  <a:tcPr/>
                </a:tc>
                <a:extLst>
                  <a:ext uri="{0D108BD9-81ED-4DB2-BD59-A6C34878D82A}">
                    <a16:rowId xmlns:a16="http://schemas.microsoft.com/office/drawing/2014/main" val="939338763"/>
                  </a:ext>
                </a:extLst>
              </a:tr>
              <a:tr h="370840">
                <a:tc>
                  <a:txBody>
                    <a:bodyPr/>
                    <a:lstStyle/>
                    <a:p>
                      <a:r>
                        <a:rPr lang="en-US" dirty="0" err="1"/>
                        <a:t>saltSecret</a:t>
                      </a:r>
                      <a:r>
                        <a:rPr lang="en-US" dirty="0"/>
                        <a:t>: String</a:t>
                      </a:r>
                    </a:p>
                  </a:txBody>
                  <a:tcPr/>
                </a:tc>
                <a:extLst>
                  <a:ext uri="{0D108BD9-81ED-4DB2-BD59-A6C34878D82A}">
                    <a16:rowId xmlns:a16="http://schemas.microsoft.com/office/drawing/2014/main" val="803473620"/>
                  </a:ext>
                </a:extLst>
              </a:tr>
            </a:tbl>
          </a:graphicData>
        </a:graphic>
      </p:graphicFrame>
      <p:sp>
        <p:nvSpPr>
          <p:cNvPr id="32" name="TextBox 31">
            <a:extLst>
              <a:ext uri="{FF2B5EF4-FFF2-40B4-BE49-F238E27FC236}">
                <a16:creationId xmlns:a16="http://schemas.microsoft.com/office/drawing/2014/main" id="{B27660E1-349C-084B-B5CD-7E48EB8F832E}"/>
              </a:ext>
            </a:extLst>
          </p:cNvPr>
          <p:cNvSpPr txBox="1"/>
          <p:nvPr/>
        </p:nvSpPr>
        <p:spPr>
          <a:xfrm>
            <a:off x="502852" y="5714400"/>
            <a:ext cx="2669733" cy="369332"/>
          </a:xfrm>
          <a:prstGeom prst="rect">
            <a:avLst/>
          </a:prstGeom>
          <a:noFill/>
        </p:spPr>
        <p:txBody>
          <a:bodyPr wrap="square" rtlCol="0">
            <a:spAutoFit/>
          </a:bodyPr>
          <a:lstStyle/>
          <a:p>
            <a:r>
              <a:rPr lang="en-US" b="1" dirty="0"/>
              <a:t>Transactional Collections</a:t>
            </a:r>
          </a:p>
        </p:txBody>
      </p:sp>
      <p:sp>
        <p:nvSpPr>
          <p:cNvPr id="9" name="TextBox 8">
            <a:extLst>
              <a:ext uri="{FF2B5EF4-FFF2-40B4-BE49-F238E27FC236}">
                <a16:creationId xmlns:a16="http://schemas.microsoft.com/office/drawing/2014/main" id="{7E264E21-13D7-4A4B-A636-9406961DB653}"/>
              </a:ext>
            </a:extLst>
          </p:cNvPr>
          <p:cNvSpPr txBox="1"/>
          <p:nvPr/>
        </p:nvSpPr>
        <p:spPr>
          <a:xfrm>
            <a:off x="607508" y="6215062"/>
            <a:ext cx="9693780" cy="369332"/>
          </a:xfrm>
          <a:prstGeom prst="rect">
            <a:avLst/>
          </a:prstGeom>
          <a:noFill/>
        </p:spPr>
        <p:txBody>
          <a:bodyPr wrap="square" rtlCol="0">
            <a:spAutoFit/>
          </a:bodyPr>
          <a:lstStyle/>
          <a:p>
            <a:r>
              <a:rPr lang="en-US" dirty="0">
                <a:solidFill>
                  <a:srgbClr val="FF0000"/>
                </a:solidFill>
              </a:rPr>
              <a:t>*Note: All collections have _id (Object) as their primary key which contains a unique </a:t>
            </a:r>
            <a:r>
              <a:rPr lang="en-US" dirty="0" err="1">
                <a:solidFill>
                  <a:srgbClr val="FF0000"/>
                </a:solidFill>
              </a:rPr>
              <a:t>ObjectID</a:t>
            </a:r>
            <a:r>
              <a:rPr lang="en-US" dirty="0">
                <a:solidFill>
                  <a:srgbClr val="FF0000"/>
                </a:solidFill>
              </a:rPr>
              <a:t> value</a:t>
            </a:r>
          </a:p>
        </p:txBody>
      </p:sp>
    </p:spTree>
    <p:extLst>
      <p:ext uri="{BB962C8B-B14F-4D97-AF65-F5344CB8AC3E}">
        <p14:creationId xmlns:p14="http://schemas.microsoft.com/office/powerpoint/2010/main" val="2606671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CC863-8FB0-3C4D-A11D-65D480897AF3}"/>
              </a:ext>
            </a:extLst>
          </p:cNvPr>
          <p:cNvSpPr>
            <a:spLocks noGrp="1"/>
          </p:cNvSpPr>
          <p:nvPr>
            <p:ph type="title"/>
          </p:nvPr>
        </p:nvSpPr>
        <p:spPr/>
        <p:txBody>
          <a:bodyPr/>
          <a:lstStyle/>
          <a:p>
            <a:r>
              <a:rPr lang="en-US" dirty="0"/>
              <a:t>Scopes of Improvements</a:t>
            </a:r>
          </a:p>
        </p:txBody>
      </p:sp>
      <p:sp>
        <p:nvSpPr>
          <p:cNvPr id="4" name="TextBox 3">
            <a:extLst>
              <a:ext uri="{FF2B5EF4-FFF2-40B4-BE49-F238E27FC236}">
                <a16:creationId xmlns:a16="http://schemas.microsoft.com/office/drawing/2014/main" id="{7E091B6A-EE2A-2748-8140-AAC6B79EDE46}"/>
              </a:ext>
            </a:extLst>
          </p:cNvPr>
          <p:cNvSpPr txBox="1"/>
          <p:nvPr/>
        </p:nvSpPr>
        <p:spPr>
          <a:xfrm>
            <a:off x="262709" y="981423"/>
            <a:ext cx="10833724" cy="2862322"/>
          </a:xfrm>
          <a:prstGeom prst="rect">
            <a:avLst/>
          </a:prstGeom>
          <a:noFill/>
        </p:spPr>
        <p:txBody>
          <a:bodyPr wrap="square" rtlCol="0">
            <a:spAutoFit/>
          </a:bodyPr>
          <a:lstStyle/>
          <a:p>
            <a:r>
              <a:rPr lang="en-US" dirty="0"/>
              <a:t>Following are the areas that can be enhanced upon over the current application:</a:t>
            </a:r>
          </a:p>
          <a:p>
            <a:endParaRPr lang="en-US" dirty="0"/>
          </a:p>
          <a:p>
            <a:pPr marL="342900" indent="-342900">
              <a:buAutoNum type="arabicPeriod"/>
            </a:pPr>
            <a:r>
              <a:rPr lang="en-US" dirty="0"/>
              <a:t>Make UI cross browser compatible</a:t>
            </a:r>
          </a:p>
          <a:p>
            <a:pPr marL="342900" indent="-342900">
              <a:buAutoNum type="arabicPeriod"/>
            </a:pPr>
            <a:r>
              <a:rPr lang="en-US" dirty="0"/>
              <a:t>Make the UI responsive</a:t>
            </a:r>
          </a:p>
          <a:p>
            <a:pPr marL="342900" indent="-342900">
              <a:buAutoNum type="arabicPeriod"/>
            </a:pPr>
            <a:r>
              <a:rPr lang="en-US" dirty="0"/>
              <a:t>Enhanced look &amp; feel</a:t>
            </a:r>
          </a:p>
          <a:p>
            <a:pPr marL="342900" indent="-342900">
              <a:buAutoNum type="arabicPeriod"/>
            </a:pPr>
            <a:r>
              <a:rPr lang="en-US" dirty="0"/>
              <a:t>Fix the issue of Null column in Summary portion for weeks that overlap months</a:t>
            </a:r>
          </a:p>
          <a:p>
            <a:pPr marL="342900" indent="-342900">
              <a:buAutoNum type="arabicPeriod"/>
            </a:pPr>
            <a:r>
              <a:rPr lang="en-US" dirty="0"/>
              <a:t>The calendar dropdowns needs to be only enabled for the dates history and predictions are available.</a:t>
            </a:r>
          </a:p>
          <a:p>
            <a:pPr marL="342900" indent="-342900">
              <a:buAutoNum type="arabicPeriod"/>
            </a:pPr>
            <a:r>
              <a:rPr lang="en-US" dirty="0"/>
              <a:t>Use serverless architecture/containers for AWS environment</a:t>
            </a:r>
          </a:p>
          <a:p>
            <a:pPr marL="342900" indent="-342900">
              <a:buAutoNum type="arabicPeriod"/>
            </a:pPr>
            <a:r>
              <a:rPr lang="en-US" dirty="0"/>
              <a:t>Enhance python script to be able to predict on all available attributes </a:t>
            </a:r>
          </a:p>
          <a:p>
            <a:pPr marL="342900" indent="-342900">
              <a:buAutoNum type="arabicPeriod"/>
            </a:pPr>
            <a:r>
              <a:rPr lang="en-US" dirty="0"/>
              <a:t>End to end SSL encryption for all endpoints</a:t>
            </a:r>
          </a:p>
        </p:txBody>
      </p:sp>
    </p:spTree>
    <p:extLst>
      <p:ext uri="{BB962C8B-B14F-4D97-AF65-F5344CB8AC3E}">
        <p14:creationId xmlns:p14="http://schemas.microsoft.com/office/powerpoint/2010/main" val="3353532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8425D67F-0174-2C40-A956-3F99464A853C}"/>
              </a:ext>
            </a:extLst>
          </p:cNvPr>
          <p:cNvGrpSpPr/>
          <p:nvPr/>
        </p:nvGrpSpPr>
        <p:grpSpPr>
          <a:xfrm>
            <a:off x="1613039" y="1116144"/>
            <a:ext cx="8632492" cy="4782807"/>
            <a:chOff x="1613039" y="1116144"/>
            <a:chExt cx="8632492" cy="4782807"/>
          </a:xfrm>
        </p:grpSpPr>
        <p:sp>
          <p:nvSpPr>
            <p:cNvPr id="7" name="Oval 6">
              <a:extLst>
                <a:ext uri="{FF2B5EF4-FFF2-40B4-BE49-F238E27FC236}">
                  <a16:creationId xmlns:a16="http://schemas.microsoft.com/office/drawing/2014/main" id="{632664C6-863A-D84B-9C01-5A2D00ABE4E2}"/>
                </a:ext>
              </a:extLst>
            </p:cNvPr>
            <p:cNvSpPr>
              <a:spLocks noChangeAspect="1"/>
            </p:cNvSpPr>
            <p:nvPr/>
          </p:nvSpPr>
          <p:spPr>
            <a:xfrm rot="20481723">
              <a:off x="5152566" y="4301288"/>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sp>
          <p:nvSpPr>
            <p:cNvPr id="10" name="Oval 9">
              <a:extLst>
                <a:ext uri="{FF2B5EF4-FFF2-40B4-BE49-F238E27FC236}">
                  <a16:creationId xmlns:a16="http://schemas.microsoft.com/office/drawing/2014/main" id="{9C68953A-4414-B441-9F64-B480F09A7961}"/>
                </a:ext>
              </a:extLst>
            </p:cNvPr>
            <p:cNvSpPr>
              <a:spLocks noChangeAspect="1"/>
            </p:cNvSpPr>
            <p:nvPr/>
          </p:nvSpPr>
          <p:spPr>
            <a:xfrm rot="20481723">
              <a:off x="5243649" y="3159113"/>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cxnSp>
          <p:nvCxnSpPr>
            <p:cNvPr id="11" name="Straight Connector 10">
              <a:extLst>
                <a:ext uri="{FF2B5EF4-FFF2-40B4-BE49-F238E27FC236}">
                  <a16:creationId xmlns:a16="http://schemas.microsoft.com/office/drawing/2014/main" id="{A23E8AFC-C580-9047-BC05-10E8165A2B8A}"/>
                </a:ext>
              </a:extLst>
            </p:cNvPr>
            <p:cNvCxnSpPr>
              <a:cxnSpLocks/>
            </p:cNvCxnSpPr>
            <p:nvPr/>
          </p:nvCxnSpPr>
          <p:spPr>
            <a:xfrm>
              <a:off x="1625381" y="2963710"/>
              <a:ext cx="3373349" cy="0"/>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6906EB-FD69-EA4F-B77C-FA2DED1BB1CD}"/>
                </a:ext>
              </a:extLst>
            </p:cNvPr>
            <p:cNvCxnSpPr>
              <a:cxnSpLocks/>
            </p:cNvCxnSpPr>
            <p:nvPr/>
          </p:nvCxnSpPr>
          <p:spPr>
            <a:xfrm>
              <a:off x="4990174" y="2966113"/>
              <a:ext cx="296134" cy="232677"/>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277862B-EDD1-DC46-AF39-7F39EF94529A}"/>
                </a:ext>
              </a:extLst>
            </p:cNvPr>
            <p:cNvSpPr>
              <a:spLocks noChangeAspect="1"/>
            </p:cNvSpPr>
            <p:nvPr/>
          </p:nvSpPr>
          <p:spPr>
            <a:xfrm rot="20481723">
              <a:off x="6511616" y="4304955"/>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cxnSp>
          <p:nvCxnSpPr>
            <p:cNvPr id="15" name="Straight Connector 14">
              <a:extLst>
                <a:ext uri="{FF2B5EF4-FFF2-40B4-BE49-F238E27FC236}">
                  <a16:creationId xmlns:a16="http://schemas.microsoft.com/office/drawing/2014/main" id="{F3B0E117-5E04-8246-8DBB-4327184D3C47}"/>
                </a:ext>
              </a:extLst>
            </p:cNvPr>
            <p:cNvCxnSpPr>
              <a:cxnSpLocks/>
            </p:cNvCxnSpPr>
            <p:nvPr/>
          </p:nvCxnSpPr>
          <p:spPr>
            <a:xfrm flipV="1">
              <a:off x="6883955" y="4634746"/>
              <a:ext cx="2867368" cy="5364"/>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656242B-1554-F849-9E5E-E26AFA82C50F}"/>
                </a:ext>
              </a:extLst>
            </p:cNvPr>
            <p:cNvCxnSpPr>
              <a:cxnSpLocks/>
            </p:cNvCxnSpPr>
            <p:nvPr/>
          </p:nvCxnSpPr>
          <p:spPr>
            <a:xfrm>
              <a:off x="6622764" y="4442445"/>
              <a:ext cx="245316" cy="187061"/>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8A5E3C-4ADC-2442-8145-0FE5A796D422}"/>
                </a:ext>
              </a:extLst>
            </p:cNvPr>
            <p:cNvCxnSpPr>
              <a:cxnSpLocks/>
            </p:cNvCxnSpPr>
            <p:nvPr/>
          </p:nvCxnSpPr>
          <p:spPr>
            <a:xfrm>
              <a:off x="6914979" y="2963710"/>
              <a:ext cx="3330552" cy="0"/>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E4DCC58-3A74-8C43-8E1F-337366021C3D}"/>
                </a:ext>
              </a:extLst>
            </p:cNvPr>
            <p:cNvSpPr>
              <a:spLocks noChangeAspect="1"/>
            </p:cNvSpPr>
            <p:nvPr/>
          </p:nvSpPr>
          <p:spPr>
            <a:xfrm rot="20481723">
              <a:off x="6461559" y="3166973"/>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cxnSp>
          <p:nvCxnSpPr>
            <p:cNvPr id="20" name="Straight Connector 19">
              <a:extLst>
                <a:ext uri="{FF2B5EF4-FFF2-40B4-BE49-F238E27FC236}">
                  <a16:creationId xmlns:a16="http://schemas.microsoft.com/office/drawing/2014/main" id="{8260AC22-3A6F-654F-B805-EE335071E12C}"/>
                </a:ext>
              </a:extLst>
            </p:cNvPr>
            <p:cNvCxnSpPr>
              <a:cxnSpLocks/>
            </p:cNvCxnSpPr>
            <p:nvPr/>
          </p:nvCxnSpPr>
          <p:spPr>
            <a:xfrm flipH="1">
              <a:off x="6533476" y="2967893"/>
              <a:ext cx="371929" cy="260350"/>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2CC9FA6-36A1-7E4A-B84D-EFE12472B603}"/>
                </a:ext>
              </a:extLst>
            </p:cNvPr>
            <p:cNvGrpSpPr/>
            <p:nvPr/>
          </p:nvGrpSpPr>
          <p:grpSpPr>
            <a:xfrm>
              <a:off x="8257949" y="3161656"/>
              <a:ext cx="228171" cy="233736"/>
              <a:chOff x="3689778" y="4778954"/>
              <a:chExt cx="228171" cy="233736"/>
            </a:xfrm>
          </p:grpSpPr>
          <p:sp>
            <p:nvSpPr>
              <p:cNvPr id="25" name="Oval 24">
                <a:extLst>
                  <a:ext uri="{FF2B5EF4-FFF2-40B4-BE49-F238E27FC236}">
                    <a16:creationId xmlns:a16="http://schemas.microsoft.com/office/drawing/2014/main" id="{C30E1B91-4B99-AF40-89E4-1714133B9068}"/>
                  </a:ext>
                </a:extLst>
              </p:cNvPr>
              <p:cNvSpPr>
                <a:spLocks noChangeAspect="1"/>
              </p:cNvSpPr>
              <p:nvPr/>
            </p:nvSpPr>
            <p:spPr>
              <a:xfrm>
                <a:off x="3758143" y="4848987"/>
                <a:ext cx="91440" cy="93670"/>
              </a:xfrm>
              <a:prstGeom prst="ellipse">
                <a:avLst/>
              </a:prstGeom>
              <a:ln w="19050" cap="rnd">
                <a:solidFill>
                  <a:srgbClr val="6FAADB">
                    <a:alpha val="80000"/>
                  </a:srgbClr>
                </a:soli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sp>
            <p:nvSpPr>
              <p:cNvPr id="26" name="Oval 25">
                <a:extLst>
                  <a:ext uri="{FF2B5EF4-FFF2-40B4-BE49-F238E27FC236}">
                    <a16:creationId xmlns:a16="http://schemas.microsoft.com/office/drawing/2014/main" id="{3855EA32-9F4B-4B4D-B7A3-A3DE3A5468DF}"/>
                  </a:ext>
                </a:extLst>
              </p:cNvPr>
              <p:cNvSpPr>
                <a:spLocks noChangeAspect="1"/>
              </p:cNvSpPr>
              <p:nvPr/>
            </p:nvSpPr>
            <p:spPr>
              <a:xfrm>
                <a:off x="3689778" y="4778954"/>
                <a:ext cx="228171" cy="233736"/>
              </a:xfrm>
              <a:prstGeom prst="ellipse">
                <a:avLst/>
              </a:prstGeom>
              <a:ln w="19050" cap="rnd">
                <a:solidFill>
                  <a:srgbClr val="6FAADB">
                    <a:alpha val="80000"/>
                  </a:srgbClr>
                </a:soli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grpSp>
        <p:grpSp>
          <p:nvGrpSpPr>
            <p:cNvPr id="65" name="Group 64">
              <a:extLst>
                <a:ext uri="{FF2B5EF4-FFF2-40B4-BE49-F238E27FC236}">
                  <a16:creationId xmlns:a16="http://schemas.microsoft.com/office/drawing/2014/main" id="{5F2E3CE5-57D3-8E46-88C7-2E4E54E8B948}"/>
                </a:ext>
              </a:extLst>
            </p:cNvPr>
            <p:cNvGrpSpPr/>
            <p:nvPr/>
          </p:nvGrpSpPr>
          <p:grpSpPr>
            <a:xfrm>
              <a:off x="2485994" y="2287204"/>
              <a:ext cx="1886116" cy="676506"/>
              <a:chOff x="2485994" y="2287204"/>
              <a:chExt cx="1886116" cy="676506"/>
            </a:xfrm>
          </p:grpSpPr>
          <p:sp>
            <p:nvSpPr>
              <p:cNvPr id="34" name="Rectangle 33">
                <a:extLst>
                  <a:ext uri="{FF2B5EF4-FFF2-40B4-BE49-F238E27FC236}">
                    <a16:creationId xmlns:a16="http://schemas.microsoft.com/office/drawing/2014/main" id="{CAF9D9F1-2308-5446-952F-C7FA1ACAEFE2}"/>
                  </a:ext>
                </a:extLst>
              </p:cNvPr>
              <p:cNvSpPr/>
              <p:nvPr/>
            </p:nvSpPr>
            <p:spPr>
              <a:xfrm>
                <a:off x="3226219" y="2471588"/>
                <a:ext cx="1145891"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CLOUD</a:t>
                </a:r>
              </a:p>
            </p:txBody>
          </p:sp>
          <p:sp>
            <p:nvSpPr>
              <p:cNvPr id="35" name="Freeform 34">
                <a:extLst>
                  <a:ext uri="{FF2B5EF4-FFF2-40B4-BE49-F238E27FC236}">
                    <a16:creationId xmlns:a16="http://schemas.microsoft.com/office/drawing/2014/main" id="{9569D5D5-D212-314F-BB09-F7CBB0190538}"/>
                  </a:ext>
                </a:extLst>
              </p:cNvPr>
              <p:cNvSpPr>
                <a:spLocks noChangeAspect="1"/>
              </p:cNvSpPr>
              <p:nvPr/>
            </p:nvSpPr>
            <p:spPr>
              <a:xfrm>
                <a:off x="2485994" y="2287204"/>
                <a:ext cx="800608" cy="641998"/>
              </a:xfrm>
              <a:custGeom>
                <a:avLst/>
                <a:gdLst>
                  <a:gd name="connsiteX0" fmla="*/ 2593272 w 5322468"/>
                  <a:gd name="connsiteY0" fmla="*/ 3824317 h 4268024"/>
                  <a:gd name="connsiteX1" fmla="*/ 2423885 w 5322468"/>
                  <a:gd name="connsiteY1" fmla="*/ 3993704 h 4268024"/>
                  <a:gd name="connsiteX2" fmla="*/ 2593272 w 5322468"/>
                  <a:gd name="connsiteY2" fmla="*/ 4163091 h 4268024"/>
                  <a:gd name="connsiteX3" fmla="*/ 2762659 w 5322468"/>
                  <a:gd name="connsiteY3" fmla="*/ 3993704 h 4268024"/>
                  <a:gd name="connsiteX4" fmla="*/ 2593272 w 5322468"/>
                  <a:gd name="connsiteY4" fmla="*/ 3824317 h 4268024"/>
                  <a:gd name="connsiteX5" fmla="*/ 274320 w 5322468"/>
                  <a:gd name="connsiteY5" fmla="*/ 2032587 h 4268024"/>
                  <a:gd name="connsiteX6" fmla="*/ 104933 w 5322468"/>
                  <a:gd name="connsiteY6" fmla="*/ 2201974 h 4268024"/>
                  <a:gd name="connsiteX7" fmla="*/ 274320 w 5322468"/>
                  <a:gd name="connsiteY7" fmla="*/ 2371361 h 4268024"/>
                  <a:gd name="connsiteX8" fmla="*/ 443707 w 5322468"/>
                  <a:gd name="connsiteY8" fmla="*/ 2201974 h 4268024"/>
                  <a:gd name="connsiteX9" fmla="*/ 274320 w 5322468"/>
                  <a:gd name="connsiteY9" fmla="*/ 2032587 h 4268024"/>
                  <a:gd name="connsiteX10" fmla="*/ 5048148 w 5322468"/>
                  <a:gd name="connsiteY10" fmla="*/ 2028469 h 4268024"/>
                  <a:gd name="connsiteX11" fmla="*/ 4878761 w 5322468"/>
                  <a:gd name="connsiteY11" fmla="*/ 2197856 h 4268024"/>
                  <a:gd name="connsiteX12" fmla="*/ 5048148 w 5322468"/>
                  <a:gd name="connsiteY12" fmla="*/ 2367243 h 4268024"/>
                  <a:gd name="connsiteX13" fmla="*/ 5217535 w 5322468"/>
                  <a:gd name="connsiteY13" fmla="*/ 2197856 h 4268024"/>
                  <a:gd name="connsiteX14" fmla="*/ 5048148 w 5322468"/>
                  <a:gd name="connsiteY14" fmla="*/ 2028469 h 4268024"/>
                  <a:gd name="connsiteX15" fmla="*/ 2867848 w 5322468"/>
                  <a:gd name="connsiteY15" fmla="*/ 1147049 h 4268024"/>
                  <a:gd name="connsiteX16" fmla="*/ 2829257 w 5322468"/>
                  <a:gd name="connsiteY16" fmla="*/ 1150940 h 4268024"/>
                  <a:gd name="connsiteX17" fmla="*/ 2786447 w 5322468"/>
                  <a:gd name="connsiteY17" fmla="*/ 1153641 h 4268024"/>
                  <a:gd name="connsiteX18" fmla="*/ 2768605 w 5322468"/>
                  <a:gd name="connsiteY18" fmla="*/ 1157054 h 4268024"/>
                  <a:gd name="connsiteX19" fmla="*/ 2737007 w 5322468"/>
                  <a:gd name="connsiteY19" fmla="*/ 1160239 h 4268024"/>
                  <a:gd name="connsiteX20" fmla="*/ 2712986 w 5322468"/>
                  <a:gd name="connsiteY20" fmla="*/ 1167696 h 4268024"/>
                  <a:gd name="connsiteX21" fmla="*/ 2706901 w 5322468"/>
                  <a:gd name="connsiteY21" fmla="*/ 1168861 h 4268024"/>
                  <a:gd name="connsiteX22" fmla="*/ 2655208 w 5322468"/>
                  <a:gd name="connsiteY22" fmla="*/ 1185632 h 4268024"/>
                  <a:gd name="connsiteX23" fmla="*/ 2615141 w 5322468"/>
                  <a:gd name="connsiteY23" fmla="*/ 1198069 h 4268024"/>
                  <a:gd name="connsiteX24" fmla="*/ 2577876 w 5322468"/>
                  <a:gd name="connsiteY24" fmla="*/ 1218296 h 4268024"/>
                  <a:gd name="connsiteX25" fmla="*/ 2559728 w 5322468"/>
                  <a:gd name="connsiteY25" fmla="*/ 1226766 h 4268024"/>
                  <a:gd name="connsiteX26" fmla="*/ 2542752 w 5322468"/>
                  <a:gd name="connsiteY26" fmla="*/ 1237361 h 4268024"/>
                  <a:gd name="connsiteX27" fmla="*/ 2504861 w 5322468"/>
                  <a:gd name="connsiteY27" fmla="*/ 1257926 h 4268024"/>
                  <a:gd name="connsiteX28" fmla="*/ 2454303 w 5322468"/>
                  <a:gd name="connsiteY28" fmla="*/ 1299641 h 4268024"/>
                  <a:gd name="connsiteX29" fmla="*/ 2432693 w 5322468"/>
                  <a:gd name="connsiteY29" fmla="*/ 1317043 h 4268024"/>
                  <a:gd name="connsiteX30" fmla="*/ 2431397 w 5322468"/>
                  <a:gd name="connsiteY30" fmla="*/ 1318539 h 4268024"/>
                  <a:gd name="connsiteX31" fmla="*/ 2408777 w 5322468"/>
                  <a:gd name="connsiteY31" fmla="*/ 1337203 h 4268024"/>
                  <a:gd name="connsiteX32" fmla="*/ 2258019 w 5322468"/>
                  <a:gd name="connsiteY32" fmla="*/ 1573048 h 4268024"/>
                  <a:gd name="connsiteX33" fmla="*/ 2251802 w 5322468"/>
                  <a:gd name="connsiteY33" fmla="*/ 1594968 h 4268024"/>
                  <a:gd name="connsiteX34" fmla="*/ 2006588 w 5322468"/>
                  <a:gd name="connsiteY34" fmla="*/ 1594968 h 4268024"/>
                  <a:gd name="connsiteX35" fmla="*/ 1990873 w 5322468"/>
                  <a:gd name="connsiteY35" fmla="*/ 1593779 h 4268024"/>
                  <a:gd name="connsiteX36" fmla="*/ 1904260 w 5322468"/>
                  <a:gd name="connsiteY36" fmla="*/ 1602510 h 4268024"/>
                  <a:gd name="connsiteX37" fmla="*/ 1887822 w 5322468"/>
                  <a:gd name="connsiteY37" fmla="*/ 1607613 h 4268024"/>
                  <a:gd name="connsiteX38" fmla="*/ 1883440 w 5322468"/>
                  <a:gd name="connsiteY38" fmla="*/ 1608165 h 4268024"/>
                  <a:gd name="connsiteX39" fmla="*/ 1873707 w 5322468"/>
                  <a:gd name="connsiteY39" fmla="*/ 1611994 h 4268024"/>
                  <a:gd name="connsiteX40" fmla="*/ 1823588 w 5322468"/>
                  <a:gd name="connsiteY40" fmla="*/ 1627552 h 4268024"/>
                  <a:gd name="connsiteX41" fmla="*/ 1795722 w 5322468"/>
                  <a:gd name="connsiteY41" fmla="*/ 1642678 h 4268024"/>
                  <a:gd name="connsiteX42" fmla="*/ 1785886 w 5322468"/>
                  <a:gd name="connsiteY42" fmla="*/ 1646548 h 4268024"/>
                  <a:gd name="connsiteX43" fmla="*/ 1777136 w 5322468"/>
                  <a:gd name="connsiteY43" fmla="*/ 1652766 h 4268024"/>
                  <a:gd name="connsiteX44" fmla="*/ 1750586 w 5322468"/>
                  <a:gd name="connsiteY44" fmla="*/ 1667177 h 4268024"/>
                  <a:gd name="connsiteX45" fmla="*/ 1711636 w 5322468"/>
                  <a:gd name="connsiteY45" fmla="*/ 1699313 h 4268024"/>
                  <a:gd name="connsiteX46" fmla="*/ 1701680 w 5322468"/>
                  <a:gd name="connsiteY46" fmla="*/ 1706388 h 4268024"/>
                  <a:gd name="connsiteX47" fmla="*/ 1698225 w 5322468"/>
                  <a:gd name="connsiteY47" fmla="*/ 1710378 h 4268024"/>
                  <a:gd name="connsiteX48" fmla="*/ 1686982 w 5322468"/>
                  <a:gd name="connsiteY48" fmla="*/ 1719654 h 4268024"/>
                  <a:gd name="connsiteX49" fmla="*/ 1561105 w 5322468"/>
                  <a:gd name="connsiteY49" fmla="*/ 2023546 h 4268024"/>
                  <a:gd name="connsiteX50" fmla="*/ 1565418 w 5322468"/>
                  <a:gd name="connsiteY50" fmla="*/ 2066326 h 4268024"/>
                  <a:gd name="connsiteX51" fmla="*/ 1332386 w 5322468"/>
                  <a:gd name="connsiteY51" fmla="*/ 2066326 h 4268024"/>
                  <a:gd name="connsiteX52" fmla="*/ 1332386 w 5322468"/>
                  <a:gd name="connsiteY52" fmla="*/ 2067826 h 4268024"/>
                  <a:gd name="connsiteX53" fmla="*/ 1330869 w 5322468"/>
                  <a:gd name="connsiteY53" fmla="*/ 2067673 h 4268024"/>
                  <a:gd name="connsiteX54" fmla="*/ 910245 w 5322468"/>
                  <a:gd name="connsiteY54" fmla="*/ 2488297 h 4268024"/>
                  <a:gd name="connsiteX55" fmla="*/ 1167144 w 5322468"/>
                  <a:gd name="connsiteY55" fmla="*/ 2875866 h 4268024"/>
                  <a:gd name="connsiteX56" fmla="*/ 1167677 w 5322468"/>
                  <a:gd name="connsiteY56" fmla="*/ 2876032 h 4268024"/>
                  <a:gd name="connsiteX57" fmla="*/ 1168251 w 5322468"/>
                  <a:gd name="connsiteY57" fmla="*/ 2876343 h 4268024"/>
                  <a:gd name="connsiteX58" fmla="*/ 1331976 w 5322468"/>
                  <a:gd name="connsiteY58" fmla="*/ 2909398 h 4268024"/>
                  <a:gd name="connsiteX59" fmla="*/ 3544824 w 5322468"/>
                  <a:gd name="connsiteY59" fmla="*/ 2909398 h 4268024"/>
                  <a:gd name="connsiteX60" fmla="*/ 3965448 w 5322468"/>
                  <a:gd name="connsiteY60" fmla="*/ 2488774 h 4268024"/>
                  <a:gd name="connsiteX61" fmla="*/ 3960464 w 5322468"/>
                  <a:gd name="connsiteY61" fmla="*/ 2455805 h 4268024"/>
                  <a:gd name="connsiteX62" fmla="*/ 3954901 w 5322468"/>
                  <a:gd name="connsiteY62" fmla="*/ 2400630 h 4268024"/>
                  <a:gd name="connsiteX63" fmla="*/ 3949483 w 5322468"/>
                  <a:gd name="connsiteY63" fmla="*/ 2383173 h 4268024"/>
                  <a:gd name="connsiteX64" fmla="*/ 3946538 w 5322468"/>
                  <a:gd name="connsiteY64" fmla="*/ 2363694 h 4268024"/>
                  <a:gd name="connsiteX65" fmla="*/ 3937782 w 5322468"/>
                  <a:gd name="connsiteY65" fmla="*/ 2345481 h 4268024"/>
                  <a:gd name="connsiteX66" fmla="*/ 3930392 w 5322468"/>
                  <a:gd name="connsiteY66" fmla="*/ 2321674 h 4268024"/>
                  <a:gd name="connsiteX67" fmla="*/ 3894925 w 5322468"/>
                  <a:gd name="connsiteY67" fmla="*/ 2256331 h 4268024"/>
                  <a:gd name="connsiteX68" fmla="*/ 3893612 w 5322468"/>
                  <a:gd name="connsiteY68" fmla="*/ 2253600 h 4268024"/>
                  <a:gd name="connsiteX69" fmla="*/ 3893191 w 5322468"/>
                  <a:gd name="connsiteY69" fmla="*/ 2253136 h 4268024"/>
                  <a:gd name="connsiteX70" fmla="*/ 3891611 w 5322468"/>
                  <a:gd name="connsiteY70" fmla="*/ 2250224 h 4268024"/>
                  <a:gd name="connsiteX71" fmla="*/ 3840248 w 5322468"/>
                  <a:gd name="connsiteY71" fmla="*/ 2187973 h 4268024"/>
                  <a:gd name="connsiteX72" fmla="*/ 3815207 w 5322468"/>
                  <a:gd name="connsiteY72" fmla="*/ 2167312 h 4268024"/>
                  <a:gd name="connsiteX73" fmla="*/ 3812380 w 5322468"/>
                  <a:gd name="connsiteY73" fmla="*/ 2164200 h 4268024"/>
                  <a:gd name="connsiteX74" fmla="*/ 3805555 w 5322468"/>
                  <a:gd name="connsiteY74" fmla="*/ 2159348 h 4268024"/>
                  <a:gd name="connsiteX75" fmla="*/ 3777997 w 5322468"/>
                  <a:gd name="connsiteY75" fmla="*/ 2136611 h 4268024"/>
                  <a:gd name="connsiteX76" fmla="*/ 3667902 w 5322468"/>
                  <a:gd name="connsiteY76" fmla="*/ 2083685 h 4268024"/>
                  <a:gd name="connsiteX77" fmla="*/ 3623092 w 5322468"/>
                  <a:gd name="connsiteY77" fmla="*/ 2073358 h 4268024"/>
                  <a:gd name="connsiteX78" fmla="*/ 3623105 w 5322468"/>
                  <a:gd name="connsiteY78" fmla="*/ 2073304 h 4268024"/>
                  <a:gd name="connsiteX79" fmla="*/ 3470376 w 5322468"/>
                  <a:gd name="connsiteY79" fmla="*/ 2035056 h 4268024"/>
                  <a:gd name="connsiteX80" fmla="*/ 3503882 w 5322468"/>
                  <a:gd name="connsiteY80" fmla="*/ 1927115 h 4268024"/>
                  <a:gd name="connsiteX81" fmla="*/ 3512037 w 5322468"/>
                  <a:gd name="connsiteY81" fmla="*/ 1846223 h 4268024"/>
                  <a:gd name="connsiteX82" fmla="*/ 3513275 w 5322468"/>
                  <a:gd name="connsiteY82" fmla="*/ 1846223 h 4268024"/>
                  <a:gd name="connsiteX83" fmla="*/ 3518187 w 5322468"/>
                  <a:gd name="connsiteY83" fmla="*/ 1797497 h 4268024"/>
                  <a:gd name="connsiteX84" fmla="*/ 3328078 w 5322468"/>
                  <a:gd name="connsiteY84" fmla="*/ 1338534 h 4268024"/>
                  <a:gd name="connsiteX85" fmla="*/ 3327888 w 5322468"/>
                  <a:gd name="connsiteY85" fmla="*/ 1338377 h 4268024"/>
                  <a:gd name="connsiteX86" fmla="*/ 3326919 w 5322468"/>
                  <a:gd name="connsiteY86" fmla="*/ 1337203 h 4268024"/>
                  <a:gd name="connsiteX87" fmla="*/ 2867848 w 5322468"/>
                  <a:gd name="connsiteY87" fmla="*/ 1147049 h 4268024"/>
                  <a:gd name="connsiteX88" fmla="*/ 2589153 w 5322468"/>
                  <a:gd name="connsiteY88" fmla="*/ 104933 h 4268024"/>
                  <a:gd name="connsiteX89" fmla="*/ 2419766 w 5322468"/>
                  <a:gd name="connsiteY89" fmla="*/ 274320 h 4268024"/>
                  <a:gd name="connsiteX90" fmla="*/ 2589153 w 5322468"/>
                  <a:gd name="connsiteY90" fmla="*/ 443707 h 4268024"/>
                  <a:gd name="connsiteX91" fmla="*/ 2758540 w 5322468"/>
                  <a:gd name="connsiteY91" fmla="*/ 274320 h 4268024"/>
                  <a:gd name="connsiteX92" fmla="*/ 2589153 w 5322468"/>
                  <a:gd name="connsiteY92" fmla="*/ 104933 h 4268024"/>
                  <a:gd name="connsiteX93" fmla="*/ 2589153 w 5322468"/>
                  <a:gd name="connsiteY93" fmla="*/ 0 h 4268024"/>
                  <a:gd name="connsiteX94" fmla="*/ 2863473 w 5322468"/>
                  <a:gd name="connsiteY94" fmla="*/ 274320 h 4268024"/>
                  <a:gd name="connsiteX95" fmla="*/ 2644438 w 5322468"/>
                  <a:gd name="connsiteY95" fmla="*/ 543067 h 4268024"/>
                  <a:gd name="connsiteX96" fmla="*/ 2625729 w 5322468"/>
                  <a:gd name="connsiteY96" fmla="*/ 544953 h 4268024"/>
                  <a:gd name="connsiteX97" fmla="*/ 2625729 w 5322468"/>
                  <a:gd name="connsiteY97" fmla="*/ 979091 h 4268024"/>
                  <a:gd name="connsiteX98" fmla="*/ 2655446 w 5322468"/>
                  <a:gd name="connsiteY98" fmla="*/ 969450 h 4268024"/>
                  <a:gd name="connsiteX99" fmla="*/ 2869115 w 5322468"/>
                  <a:gd name="connsiteY99" fmla="*/ 942534 h 4268024"/>
                  <a:gd name="connsiteX100" fmla="*/ 3473666 w 5322468"/>
                  <a:gd name="connsiteY100" fmla="*/ 1192947 h 4268024"/>
                  <a:gd name="connsiteX101" fmla="*/ 3485496 w 5322468"/>
                  <a:gd name="connsiteY101" fmla="*/ 1207284 h 4268024"/>
                  <a:gd name="connsiteX102" fmla="*/ 3995700 w 5322468"/>
                  <a:gd name="connsiteY102" fmla="*/ 697080 h 4268024"/>
                  <a:gd name="connsiteX103" fmla="*/ 3993056 w 5322468"/>
                  <a:gd name="connsiteY103" fmla="*/ 693875 h 4268024"/>
                  <a:gd name="connsiteX104" fmla="*/ 3945925 w 5322468"/>
                  <a:gd name="connsiteY104" fmla="*/ 539579 h 4268024"/>
                  <a:gd name="connsiteX105" fmla="*/ 4221893 w 5322468"/>
                  <a:gd name="connsiteY105" fmla="*/ 263611 h 4268024"/>
                  <a:gd name="connsiteX106" fmla="*/ 4497861 w 5322468"/>
                  <a:gd name="connsiteY106" fmla="*/ 539579 h 4268024"/>
                  <a:gd name="connsiteX107" fmla="*/ 4221893 w 5322468"/>
                  <a:gd name="connsiteY107" fmla="*/ 815547 h 4268024"/>
                  <a:gd name="connsiteX108" fmla="*/ 4067597 w 5322468"/>
                  <a:gd name="connsiteY108" fmla="*/ 768416 h 4268024"/>
                  <a:gd name="connsiteX109" fmla="*/ 4045799 w 5322468"/>
                  <a:gd name="connsiteY109" fmla="*/ 750432 h 4268024"/>
                  <a:gd name="connsiteX110" fmla="*/ 3532264 w 5322468"/>
                  <a:gd name="connsiteY110" fmla="*/ 1263968 h 4268024"/>
                  <a:gd name="connsiteX111" fmla="*/ 3578065 w 5322468"/>
                  <a:gd name="connsiteY111" fmla="*/ 1319479 h 4268024"/>
                  <a:gd name="connsiteX112" fmla="*/ 3724079 w 5322468"/>
                  <a:gd name="connsiteY112" fmla="*/ 1797497 h 4268024"/>
                  <a:gd name="connsiteX113" fmla="*/ 3716828 w 5322468"/>
                  <a:gd name="connsiteY113" fmla="*/ 1869429 h 4268024"/>
                  <a:gd name="connsiteX114" fmla="*/ 3804738 w 5322468"/>
                  <a:gd name="connsiteY114" fmla="*/ 1896718 h 4268024"/>
                  <a:gd name="connsiteX115" fmla="*/ 4087441 w 5322468"/>
                  <a:gd name="connsiteY115" fmla="*/ 2129518 h 4268024"/>
                  <a:gd name="connsiteX116" fmla="*/ 4105697 w 5322468"/>
                  <a:gd name="connsiteY116" fmla="*/ 2161280 h 4268024"/>
                  <a:gd name="connsiteX117" fmla="*/ 4777515 w 5322468"/>
                  <a:gd name="connsiteY117" fmla="*/ 2161280 h 4268024"/>
                  <a:gd name="connsiteX118" fmla="*/ 4779401 w 5322468"/>
                  <a:gd name="connsiteY118" fmla="*/ 2142571 h 4268024"/>
                  <a:gd name="connsiteX119" fmla="*/ 5048148 w 5322468"/>
                  <a:gd name="connsiteY119" fmla="*/ 1923536 h 4268024"/>
                  <a:gd name="connsiteX120" fmla="*/ 5322468 w 5322468"/>
                  <a:gd name="connsiteY120" fmla="*/ 2197856 h 4268024"/>
                  <a:gd name="connsiteX121" fmla="*/ 5048148 w 5322468"/>
                  <a:gd name="connsiteY121" fmla="*/ 2472176 h 4268024"/>
                  <a:gd name="connsiteX122" fmla="*/ 4779401 w 5322468"/>
                  <a:gd name="connsiteY122" fmla="*/ 2253141 h 4268024"/>
                  <a:gd name="connsiteX123" fmla="*/ 4777515 w 5322468"/>
                  <a:gd name="connsiteY123" fmla="*/ 2234432 h 4268024"/>
                  <a:gd name="connsiteX124" fmla="*/ 4143363 w 5322468"/>
                  <a:gd name="connsiteY124" fmla="*/ 2234432 h 4268024"/>
                  <a:gd name="connsiteX125" fmla="*/ 4168291 w 5322468"/>
                  <a:gd name="connsiteY125" fmla="*/ 2297699 h 4268024"/>
                  <a:gd name="connsiteX126" fmla="*/ 4197179 w 5322468"/>
                  <a:gd name="connsiteY126" fmla="*/ 2488774 h 4268024"/>
                  <a:gd name="connsiteX127" fmla="*/ 3684124 w 5322468"/>
                  <a:gd name="connsiteY127" fmla="*/ 3118271 h 4268024"/>
                  <a:gd name="connsiteX128" fmla="*/ 3599185 w 5322468"/>
                  <a:gd name="connsiteY128" fmla="*/ 3126833 h 4268024"/>
                  <a:gd name="connsiteX129" fmla="*/ 4060277 w 5322468"/>
                  <a:gd name="connsiteY129" fmla="*/ 3587925 h 4268024"/>
                  <a:gd name="connsiteX130" fmla="*/ 4063479 w 5322468"/>
                  <a:gd name="connsiteY130" fmla="*/ 3585283 h 4268024"/>
                  <a:gd name="connsiteX131" fmla="*/ 4217775 w 5322468"/>
                  <a:gd name="connsiteY131" fmla="*/ 3538152 h 4268024"/>
                  <a:gd name="connsiteX132" fmla="*/ 4493743 w 5322468"/>
                  <a:gd name="connsiteY132" fmla="*/ 3814120 h 4268024"/>
                  <a:gd name="connsiteX133" fmla="*/ 4217775 w 5322468"/>
                  <a:gd name="connsiteY133" fmla="*/ 4090088 h 4268024"/>
                  <a:gd name="connsiteX134" fmla="*/ 3941807 w 5322468"/>
                  <a:gd name="connsiteY134" fmla="*/ 3814120 h 4268024"/>
                  <a:gd name="connsiteX135" fmla="*/ 3988938 w 5322468"/>
                  <a:gd name="connsiteY135" fmla="*/ 3659824 h 4268024"/>
                  <a:gd name="connsiteX136" fmla="*/ 4006924 w 5322468"/>
                  <a:gd name="connsiteY136" fmla="*/ 3638024 h 4268024"/>
                  <a:gd name="connsiteX137" fmla="*/ 3500225 w 5322468"/>
                  <a:gd name="connsiteY137" fmla="*/ 3131325 h 4268024"/>
                  <a:gd name="connsiteX138" fmla="*/ 2629849 w 5322468"/>
                  <a:gd name="connsiteY138" fmla="*/ 3131325 h 4268024"/>
                  <a:gd name="connsiteX139" fmla="*/ 2629849 w 5322468"/>
                  <a:gd name="connsiteY139" fmla="*/ 3723071 h 4268024"/>
                  <a:gd name="connsiteX140" fmla="*/ 2648557 w 5322468"/>
                  <a:gd name="connsiteY140" fmla="*/ 3724957 h 4268024"/>
                  <a:gd name="connsiteX141" fmla="*/ 2867592 w 5322468"/>
                  <a:gd name="connsiteY141" fmla="*/ 3993704 h 4268024"/>
                  <a:gd name="connsiteX142" fmla="*/ 2593272 w 5322468"/>
                  <a:gd name="connsiteY142" fmla="*/ 4268024 h 4268024"/>
                  <a:gd name="connsiteX143" fmla="*/ 2318952 w 5322468"/>
                  <a:gd name="connsiteY143" fmla="*/ 3993704 h 4268024"/>
                  <a:gd name="connsiteX144" fmla="*/ 2537987 w 5322468"/>
                  <a:gd name="connsiteY144" fmla="*/ 3724957 h 4268024"/>
                  <a:gd name="connsiteX145" fmla="*/ 2556697 w 5322468"/>
                  <a:gd name="connsiteY145" fmla="*/ 3723071 h 4268024"/>
                  <a:gd name="connsiteX146" fmla="*/ 2556697 w 5322468"/>
                  <a:gd name="connsiteY146" fmla="*/ 3131325 h 4268024"/>
                  <a:gd name="connsiteX147" fmla="*/ 1664906 w 5322468"/>
                  <a:gd name="connsiteY147" fmla="*/ 3131325 h 4268024"/>
                  <a:gd name="connsiteX148" fmla="*/ 1474967 w 5322468"/>
                  <a:gd name="connsiteY148" fmla="*/ 3321264 h 4268024"/>
                  <a:gd name="connsiteX149" fmla="*/ 1489228 w 5322468"/>
                  <a:gd name="connsiteY149" fmla="*/ 3338549 h 4268024"/>
                  <a:gd name="connsiteX150" fmla="*/ 1536359 w 5322468"/>
                  <a:gd name="connsiteY150" fmla="*/ 3492845 h 4268024"/>
                  <a:gd name="connsiteX151" fmla="*/ 1260391 w 5322468"/>
                  <a:gd name="connsiteY151" fmla="*/ 3768813 h 4268024"/>
                  <a:gd name="connsiteX152" fmla="*/ 984423 w 5322468"/>
                  <a:gd name="connsiteY152" fmla="*/ 3492845 h 4268024"/>
                  <a:gd name="connsiteX153" fmla="*/ 1260391 w 5322468"/>
                  <a:gd name="connsiteY153" fmla="*/ 3216877 h 4268024"/>
                  <a:gd name="connsiteX154" fmla="*/ 1414688 w 5322468"/>
                  <a:gd name="connsiteY154" fmla="*/ 3264008 h 4268024"/>
                  <a:gd name="connsiteX155" fmla="*/ 1422404 w 5322468"/>
                  <a:gd name="connsiteY155" fmla="*/ 3270375 h 4268024"/>
                  <a:gd name="connsiteX156" fmla="*/ 1561453 w 5322468"/>
                  <a:gd name="connsiteY156" fmla="*/ 3131325 h 4268024"/>
                  <a:gd name="connsiteX157" fmla="*/ 1322173 w 5322468"/>
                  <a:gd name="connsiteY157" fmla="*/ 3131325 h 4268024"/>
                  <a:gd name="connsiteX158" fmla="*/ 679622 w 5322468"/>
                  <a:gd name="connsiteY158" fmla="*/ 2488774 h 4268024"/>
                  <a:gd name="connsiteX159" fmla="*/ 730117 w 5322468"/>
                  <a:gd name="connsiteY159" fmla="*/ 2238664 h 4268024"/>
                  <a:gd name="connsiteX160" fmla="*/ 730179 w 5322468"/>
                  <a:gd name="connsiteY160" fmla="*/ 2238550 h 4268024"/>
                  <a:gd name="connsiteX161" fmla="*/ 544953 w 5322468"/>
                  <a:gd name="connsiteY161" fmla="*/ 2238550 h 4268024"/>
                  <a:gd name="connsiteX162" fmla="*/ 543067 w 5322468"/>
                  <a:gd name="connsiteY162" fmla="*/ 2257259 h 4268024"/>
                  <a:gd name="connsiteX163" fmla="*/ 274320 w 5322468"/>
                  <a:gd name="connsiteY163" fmla="*/ 2476294 h 4268024"/>
                  <a:gd name="connsiteX164" fmla="*/ 0 w 5322468"/>
                  <a:gd name="connsiteY164" fmla="*/ 2201974 h 4268024"/>
                  <a:gd name="connsiteX165" fmla="*/ 274320 w 5322468"/>
                  <a:gd name="connsiteY165" fmla="*/ 1927654 h 4268024"/>
                  <a:gd name="connsiteX166" fmla="*/ 543067 w 5322468"/>
                  <a:gd name="connsiteY166" fmla="*/ 2146689 h 4268024"/>
                  <a:gd name="connsiteX167" fmla="*/ 544953 w 5322468"/>
                  <a:gd name="connsiteY167" fmla="*/ 2165398 h 4268024"/>
                  <a:gd name="connsiteX168" fmla="*/ 769885 w 5322468"/>
                  <a:gd name="connsiteY168" fmla="*/ 2165398 h 4268024"/>
                  <a:gd name="connsiteX169" fmla="*/ 789360 w 5322468"/>
                  <a:gd name="connsiteY169" fmla="*/ 2129518 h 4268024"/>
                  <a:gd name="connsiteX170" fmla="*/ 1322173 w 5322468"/>
                  <a:gd name="connsiteY170" fmla="*/ 1846223 h 4268024"/>
                  <a:gd name="connsiteX171" fmla="*/ 1388008 w 5322468"/>
                  <a:gd name="connsiteY171" fmla="*/ 1846223 h 4268024"/>
                  <a:gd name="connsiteX172" fmla="*/ 1408887 w 5322468"/>
                  <a:gd name="connsiteY172" fmla="*/ 1778965 h 4268024"/>
                  <a:gd name="connsiteX173" fmla="*/ 1717087 w 5322468"/>
                  <a:gd name="connsiteY173" fmla="*/ 1455433 h 4268024"/>
                  <a:gd name="connsiteX174" fmla="*/ 1734924 w 5322468"/>
                  <a:gd name="connsiteY174" fmla="*/ 1448405 h 4268024"/>
                  <a:gd name="connsiteX175" fmla="*/ 1414312 w 5322468"/>
                  <a:gd name="connsiteY175" fmla="*/ 1127793 h 4268024"/>
                  <a:gd name="connsiteX176" fmla="*/ 1410568 w 5322468"/>
                  <a:gd name="connsiteY176" fmla="*/ 1130882 h 4268024"/>
                  <a:gd name="connsiteX177" fmla="*/ 1256271 w 5322468"/>
                  <a:gd name="connsiteY177" fmla="*/ 1178013 h 4268024"/>
                  <a:gd name="connsiteX178" fmla="*/ 980303 w 5322468"/>
                  <a:gd name="connsiteY178" fmla="*/ 902045 h 4268024"/>
                  <a:gd name="connsiteX179" fmla="*/ 1256271 w 5322468"/>
                  <a:gd name="connsiteY179" fmla="*/ 626077 h 4268024"/>
                  <a:gd name="connsiteX180" fmla="*/ 1532239 w 5322468"/>
                  <a:gd name="connsiteY180" fmla="*/ 902045 h 4268024"/>
                  <a:gd name="connsiteX181" fmla="*/ 1485108 w 5322468"/>
                  <a:gd name="connsiteY181" fmla="*/ 1056342 h 4268024"/>
                  <a:gd name="connsiteX182" fmla="*/ 1467570 w 5322468"/>
                  <a:gd name="connsiteY182" fmla="*/ 1077598 h 4268024"/>
                  <a:gd name="connsiteX183" fmla="*/ 1809938 w 5322468"/>
                  <a:gd name="connsiteY183" fmla="*/ 1419966 h 4268024"/>
                  <a:gd name="connsiteX184" fmla="*/ 1894759 w 5322468"/>
                  <a:gd name="connsiteY184" fmla="*/ 1400417 h 4268024"/>
                  <a:gd name="connsiteX185" fmla="*/ 1990964 w 5322468"/>
                  <a:gd name="connsiteY185" fmla="*/ 1393138 h 4268024"/>
                  <a:gd name="connsiteX186" fmla="*/ 2113481 w 5322468"/>
                  <a:gd name="connsiteY186" fmla="*/ 1405490 h 4268024"/>
                  <a:gd name="connsiteX187" fmla="*/ 2160165 w 5322468"/>
                  <a:gd name="connsiteY187" fmla="*/ 1319479 h 4268024"/>
                  <a:gd name="connsiteX188" fmla="*/ 2461588 w 5322468"/>
                  <a:gd name="connsiteY188" fmla="*/ 1045723 h 4268024"/>
                  <a:gd name="connsiteX189" fmla="*/ 2552577 w 5322468"/>
                  <a:gd name="connsiteY189" fmla="*/ 1003257 h 4268024"/>
                  <a:gd name="connsiteX190" fmla="*/ 2552577 w 5322468"/>
                  <a:gd name="connsiteY190" fmla="*/ 544953 h 4268024"/>
                  <a:gd name="connsiteX191" fmla="*/ 2533868 w 5322468"/>
                  <a:gd name="connsiteY191" fmla="*/ 543067 h 4268024"/>
                  <a:gd name="connsiteX192" fmla="*/ 2314833 w 5322468"/>
                  <a:gd name="connsiteY192" fmla="*/ 274320 h 4268024"/>
                  <a:gd name="connsiteX193" fmla="*/ 2589153 w 5322468"/>
                  <a:gd name="connsiteY193" fmla="*/ 0 h 426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322468" h="4268024">
                    <a:moveTo>
                      <a:pt x="2593272" y="3824317"/>
                    </a:moveTo>
                    <a:cubicBezTo>
                      <a:pt x="2499722" y="3824317"/>
                      <a:pt x="2423885" y="3900154"/>
                      <a:pt x="2423885" y="3993704"/>
                    </a:cubicBezTo>
                    <a:cubicBezTo>
                      <a:pt x="2423885" y="4087254"/>
                      <a:pt x="2499722" y="4163091"/>
                      <a:pt x="2593272" y="4163091"/>
                    </a:cubicBezTo>
                    <a:cubicBezTo>
                      <a:pt x="2686822" y="4163091"/>
                      <a:pt x="2762659" y="4087254"/>
                      <a:pt x="2762659" y="3993704"/>
                    </a:cubicBezTo>
                    <a:cubicBezTo>
                      <a:pt x="2762659" y="3900154"/>
                      <a:pt x="2686822" y="3824317"/>
                      <a:pt x="2593272" y="3824317"/>
                    </a:cubicBezTo>
                    <a:close/>
                    <a:moveTo>
                      <a:pt x="274320" y="2032587"/>
                    </a:moveTo>
                    <a:cubicBezTo>
                      <a:pt x="180770" y="2032587"/>
                      <a:pt x="104933" y="2108424"/>
                      <a:pt x="104933" y="2201974"/>
                    </a:cubicBezTo>
                    <a:cubicBezTo>
                      <a:pt x="104933" y="2295524"/>
                      <a:pt x="180770" y="2371361"/>
                      <a:pt x="274320" y="2371361"/>
                    </a:cubicBezTo>
                    <a:cubicBezTo>
                      <a:pt x="367870" y="2371361"/>
                      <a:pt x="443707" y="2295524"/>
                      <a:pt x="443707" y="2201974"/>
                    </a:cubicBezTo>
                    <a:cubicBezTo>
                      <a:pt x="443707" y="2108424"/>
                      <a:pt x="367870" y="2032587"/>
                      <a:pt x="274320" y="2032587"/>
                    </a:cubicBezTo>
                    <a:close/>
                    <a:moveTo>
                      <a:pt x="5048148" y="2028469"/>
                    </a:moveTo>
                    <a:cubicBezTo>
                      <a:pt x="4954598" y="2028469"/>
                      <a:pt x="4878761" y="2104306"/>
                      <a:pt x="4878761" y="2197856"/>
                    </a:cubicBezTo>
                    <a:cubicBezTo>
                      <a:pt x="4878761" y="2291406"/>
                      <a:pt x="4954598" y="2367243"/>
                      <a:pt x="5048148" y="2367243"/>
                    </a:cubicBezTo>
                    <a:cubicBezTo>
                      <a:pt x="5141698" y="2367243"/>
                      <a:pt x="5217535" y="2291406"/>
                      <a:pt x="5217535" y="2197856"/>
                    </a:cubicBezTo>
                    <a:cubicBezTo>
                      <a:pt x="5217535" y="2104306"/>
                      <a:pt x="5141698" y="2028469"/>
                      <a:pt x="5048148" y="2028469"/>
                    </a:cubicBezTo>
                    <a:close/>
                    <a:moveTo>
                      <a:pt x="2867848" y="1147049"/>
                    </a:moveTo>
                    <a:lnTo>
                      <a:pt x="2829257" y="1150940"/>
                    </a:lnTo>
                    <a:lnTo>
                      <a:pt x="2786447" y="1153641"/>
                    </a:lnTo>
                    <a:lnTo>
                      <a:pt x="2768605" y="1157054"/>
                    </a:lnTo>
                    <a:lnTo>
                      <a:pt x="2737007" y="1160239"/>
                    </a:lnTo>
                    <a:lnTo>
                      <a:pt x="2712986" y="1167696"/>
                    </a:lnTo>
                    <a:lnTo>
                      <a:pt x="2706901" y="1168861"/>
                    </a:lnTo>
                    <a:lnTo>
                      <a:pt x="2655208" y="1185632"/>
                    </a:lnTo>
                    <a:lnTo>
                      <a:pt x="2615141" y="1198069"/>
                    </a:lnTo>
                    <a:lnTo>
                      <a:pt x="2577876" y="1218296"/>
                    </a:lnTo>
                    <a:lnTo>
                      <a:pt x="2559728" y="1226766"/>
                    </a:lnTo>
                    <a:lnTo>
                      <a:pt x="2542752" y="1237361"/>
                    </a:lnTo>
                    <a:lnTo>
                      <a:pt x="2504861" y="1257926"/>
                    </a:lnTo>
                    <a:lnTo>
                      <a:pt x="2454303" y="1299641"/>
                    </a:lnTo>
                    <a:lnTo>
                      <a:pt x="2432693" y="1317043"/>
                    </a:lnTo>
                    <a:lnTo>
                      <a:pt x="2431397" y="1318539"/>
                    </a:lnTo>
                    <a:lnTo>
                      <a:pt x="2408777" y="1337203"/>
                    </a:lnTo>
                    <a:cubicBezTo>
                      <a:pt x="2342691" y="1403289"/>
                      <a:pt x="2290787" y="1483557"/>
                      <a:pt x="2258019" y="1573048"/>
                    </a:cubicBezTo>
                    <a:lnTo>
                      <a:pt x="2251802" y="1594968"/>
                    </a:lnTo>
                    <a:lnTo>
                      <a:pt x="2006588" y="1594968"/>
                    </a:lnTo>
                    <a:lnTo>
                      <a:pt x="1990873" y="1593779"/>
                    </a:lnTo>
                    <a:cubicBezTo>
                      <a:pt x="1961204" y="1593779"/>
                      <a:pt x="1932237" y="1596786"/>
                      <a:pt x="1904260" y="1602510"/>
                    </a:cubicBezTo>
                    <a:lnTo>
                      <a:pt x="1887822" y="1607613"/>
                    </a:lnTo>
                    <a:lnTo>
                      <a:pt x="1883440" y="1608165"/>
                    </a:lnTo>
                    <a:lnTo>
                      <a:pt x="1873707" y="1611994"/>
                    </a:lnTo>
                    <a:lnTo>
                      <a:pt x="1823588" y="1627552"/>
                    </a:lnTo>
                    <a:lnTo>
                      <a:pt x="1795722" y="1642678"/>
                    </a:lnTo>
                    <a:lnTo>
                      <a:pt x="1785886" y="1646548"/>
                    </a:lnTo>
                    <a:lnTo>
                      <a:pt x="1777136" y="1652766"/>
                    </a:lnTo>
                    <a:lnTo>
                      <a:pt x="1750586" y="1667177"/>
                    </a:lnTo>
                    <a:lnTo>
                      <a:pt x="1711636" y="1699313"/>
                    </a:lnTo>
                    <a:lnTo>
                      <a:pt x="1701680" y="1706388"/>
                    </a:lnTo>
                    <a:lnTo>
                      <a:pt x="1698225" y="1710378"/>
                    </a:lnTo>
                    <a:lnTo>
                      <a:pt x="1686982" y="1719654"/>
                    </a:lnTo>
                    <a:cubicBezTo>
                      <a:pt x="1609209" y="1797427"/>
                      <a:pt x="1561105" y="1904869"/>
                      <a:pt x="1561105" y="2023546"/>
                    </a:cubicBezTo>
                    <a:lnTo>
                      <a:pt x="1565418" y="2066326"/>
                    </a:lnTo>
                    <a:lnTo>
                      <a:pt x="1332386" y="2066326"/>
                    </a:lnTo>
                    <a:lnTo>
                      <a:pt x="1332386" y="2067826"/>
                    </a:lnTo>
                    <a:lnTo>
                      <a:pt x="1330869" y="2067673"/>
                    </a:lnTo>
                    <a:cubicBezTo>
                      <a:pt x="1098565" y="2067673"/>
                      <a:pt x="910245" y="2255993"/>
                      <a:pt x="910245" y="2488297"/>
                    </a:cubicBezTo>
                    <a:cubicBezTo>
                      <a:pt x="910245" y="2662525"/>
                      <a:pt x="1016175" y="2812012"/>
                      <a:pt x="1167144" y="2875866"/>
                    </a:cubicBezTo>
                    <a:lnTo>
                      <a:pt x="1167677" y="2876032"/>
                    </a:lnTo>
                    <a:lnTo>
                      <a:pt x="1168251" y="2876343"/>
                    </a:lnTo>
                    <a:cubicBezTo>
                      <a:pt x="1218573" y="2897628"/>
                      <a:pt x="1273900" y="2909398"/>
                      <a:pt x="1331976" y="2909398"/>
                    </a:cubicBezTo>
                    <a:lnTo>
                      <a:pt x="3544824" y="2909398"/>
                    </a:lnTo>
                    <a:cubicBezTo>
                      <a:pt x="3777128" y="2909398"/>
                      <a:pt x="3965448" y="2721078"/>
                      <a:pt x="3965448" y="2488774"/>
                    </a:cubicBezTo>
                    <a:lnTo>
                      <a:pt x="3960464" y="2455805"/>
                    </a:lnTo>
                    <a:lnTo>
                      <a:pt x="3954901" y="2400630"/>
                    </a:lnTo>
                    <a:lnTo>
                      <a:pt x="3949483" y="2383173"/>
                    </a:lnTo>
                    <a:lnTo>
                      <a:pt x="3946538" y="2363694"/>
                    </a:lnTo>
                    <a:lnTo>
                      <a:pt x="3937782" y="2345481"/>
                    </a:lnTo>
                    <a:lnTo>
                      <a:pt x="3930392" y="2321674"/>
                    </a:lnTo>
                    <a:lnTo>
                      <a:pt x="3894925" y="2256331"/>
                    </a:lnTo>
                    <a:lnTo>
                      <a:pt x="3893612" y="2253600"/>
                    </a:lnTo>
                    <a:lnTo>
                      <a:pt x="3893191" y="2253136"/>
                    </a:lnTo>
                    <a:lnTo>
                      <a:pt x="3891611" y="2250224"/>
                    </a:lnTo>
                    <a:cubicBezTo>
                      <a:pt x="3876493" y="2227847"/>
                      <a:pt x="3859278" y="2207002"/>
                      <a:pt x="3840248" y="2187973"/>
                    </a:cubicBezTo>
                    <a:lnTo>
                      <a:pt x="3815207" y="2167312"/>
                    </a:lnTo>
                    <a:lnTo>
                      <a:pt x="3812380" y="2164200"/>
                    </a:lnTo>
                    <a:lnTo>
                      <a:pt x="3805555" y="2159348"/>
                    </a:lnTo>
                    <a:lnTo>
                      <a:pt x="3777997" y="2136611"/>
                    </a:lnTo>
                    <a:cubicBezTo>
                      <a:pt x="3744430" y="2113934"/>
                      <a:pt x="3707415" y="2095975"/>
                      <a:pt x="3667902" y="2083685"/>
                    </a:cubicBezTo>
                    <a:lnTo>
                      <a:pt x="3623092" y="2073358"/>
                    </a:lnTo>
                    <a:lnTo>
                      <a:pt x="3623105" y="2073304"/>
                    </a:lnTo>
                    <a:lnTo>
                      <a:pt x="3470376" y="2035056"/>
                    </a:lnTo>
                    <a:lnTo>
                      <a:pt x="3503882" y="1927115"/>
                    </a:lnTo>
                    <a:lnTo>
                      <a:pt x="3512037" y="1846223"/>
                    </a:lnTo>
                    <a:lnTo>
                      <a:pt x="3513275" y="1846223"/>
                    </a:lnTo>
                    <a:lnTo>
                      <a:pt x="3518187" y="1797497"/>
                    </a:lnTo>
                    <a:cubicBezTo>
                      <a:pt x="3518187" y="1618261"/>
                      <a:pt x="3445537" y="1455993"/>
                      <a:pt x="3328078" y="1338534"/>
                    </a:cubicBezTo>
                    <a:lnTo>
                      <a:pt x="3327888" y="1338377"/>
                    </a:lnTo>
                    <a:lnTo>
                      <a:pt x="3326919" y="1337203"/>
                    </a:lnTo>
                    <a:cubicBezTo>
                      <a:pt x="3209432" y="1219717"/>
                      <a:pt x="3047126" y="1147049"/>
                      <a:pt x="2867848" y="1147049"/>
                    </a:cubicBezTo>
                    <a:close/>
                    <a:moveTo>
                      <a:pt x="2589153" y="104933"/>
                    </a:moveTo>
                    <a:cubicBezTo>
                      <a:pt x="2495603" y="104933"/>
                      <a:pt x="2419766" y="180770"/>
                      <a:pt x="2419766" y="274320"/>
                    </a:cubicBezTo>
                    <a:cubicBezTo>
                      <a:pt x="2419766" y="367870"/>
                      <a:pt x="2495603" y="443707"/>
                      <a:pt x="2589153" y="443707"/>
                    </a:cubicBezTo>
                    <a:cubicBezTo>
                      <a:pt x="2682703" y="443707"/>
                      <a:pt x="2758540" y="367870"/>
                      <a:pt x="2758540" y="274320"/>
                    </a:cubicBezTo>
                    <a:cubicBezTo>
                      <a:pt x="2758540" y="180770"/>
                      <a:pt x="2682703" y="104933"/>
                      <a:pt x="2589153" y="104933"/>
                    </a:cubicBezTo>
                    <a:close/>
                    <a:moveTo>
                      <a:pt x="2589153" y="0"/>
                    </a:moveTo>
                    <a:cubicBezTo>
                      <a:pt x="2740656" y="0"/>
                      <a:pt x="2863473" y="122817"/>
                      <a:pt x="2863473" y="274320"/>
                    </a:cubicBezTo>
                    <a:cubicBezTo>
                      <a:pt x="2863473" y="406885"/>
                      <a:pt x="2769441" y="517488"/>
                      <a:pt x="2644438" y="543067"/>
                    </a:cubicBezTo>
                    <a:lnTo>
                      <a:pt x="2625729" y="544953"/>
                    </a:lnTo>
                    <a:lnTo>
                      <a:pt x="2625729" y="979091"/>
                    </a:lnTo>
                    <a:lnTo>
                      <a:pt x="2655446" y="969450"/>
                    </a:lnTo>
                    <a:cubicBezTo>
                      <a:pt x="2723740" y="951879"/>
                      <a:pt x="2795336" y="942534"/>
                      <a:pt x="2869115" y="942534"/>
                    </a:cubicBezTo>
                    <a:cubicBezTo>
                      <a:pt x="3105207" y="942534"/>
                      <a:pt x="3318948" y="1038229"/>
                      <a:pt x="3473666" y="1192947"/>
                    </a:cubicBezTo>
                    <a:lnTo>
                      <a:pt x="3485496" y="1207284"/>
                    </a:lnTo>
                    <a:lnTo>
                      <a:pt x="3995700" y="697080"/>
                    </a:lnTo>
                    <a:lnTo>
                      <a:pt x="3993056" y="693875"/>
                    </a:lnTo>
                    <a:cubicBezTo>
                      <a:pt x="3963300" y="649831"/>
                      <a:pt x="3945925" y="596734"/>
                      <a:pt x="3945925" y="539579"/>
                    </a:cubicBezTo>
                    <a:cubicBezTo>
                      <a:pt x="3945925" y="387166"/>
                      <a:pt x="4069480" y="263611"/>
                      <a:pt x="4221893" y="263611"/>
                    </a:cubicBezTo>
                    <a:cubicBezTo>
                      <a:pt x="4374306" y="263611"/>
                      <a:pt x="4497861" y="387166"/>
                      <a:pt x="4497861" y="539579"/>
                    </a:cubicBezTo>
                    <a:cubicBezTo>
                      <a:pt x="4497861" y="691992"/>
                      <a:pt x="4374306" y="815547"/>
                      <a:pt x="4221893" y="815547"/>
                    </a:cubicBezTo>
                    <a:cubicBezTo>
                      <a:pt x="4164738" y="815547"/>
                      <a:pt x="4111641" y="798172"/>
                      <a:pt x="4067597" y="768416"/>
                    </a:cubicBezTo>
                    <a:lnTo>
                      <a:pt x="4045799" y="750432"/>
                    </a:lnTo>
                    <a:lnTo>
                      <a:pt x="3532264" y="1263968"/>
                    </a:lnTo>
                    <a:lnTo>
                      <a:pt x="3578065" y="1319479"/>
                    </a:lnTo>
                    <a:cubicBezTo>
                      <a:pt x="3670251" y="1455932"/>
                      <a:pt x="3724079" y="1620429"/>
                      <a:pt x="3724079" y="1797497"/>
                    </a:cubicBezTo>
                    <a:lnTo>
                      <a:pt x="3716828" y="1869429"/>
                    </a:lnTo>
                    <a:lnTo>
                      <a:pt x="3804738" y="1896718"/>
                    </a:lnTo>
                    <a:cubicBezTo>
                      <a:pt x="3920048" y="1945491"/>
                      <a:pt x="4018159" y="2026966"/>
                      <a:pt x="4087441" y="2129518"/>
                    </a:cubicBezTo>
                    <a:lnTo>
                      <a:pt x="4105697" y="2161280"/>
                    </a:lnTo>
                    <a:lnTo>
                      <a:pt x="4777515" y="2161280"/>
                    </a:lnTo>
                    <a:lnTo>
                      <a:pt x="4779401" y="2142571"/>
                    </a:lnTo>
                    <a:cubicBezTo>
                      <a:pt x="4804980" y="2017568"/>
                      <a:pt x="4915583" y="1923536"/>
                      <a:pt x="5048148" y="1923536"/>
                    </a:cubicBezTo>
                    <a:cubicBezTo>
                      <a:pt x="5199651" y="1923536"/>
                      <a:pt x="5322468" y="2046353"/>
                      <a:pt x="5322468" y="2197856"/>
                    </a:cubicBezTo>
                    <a:cubicBezTo>
                      <a:pt x="5322468" y="2349359"/>
                      <a:pt x="5199651" y="2472176"/>
                      <a:pt x="5048148" y="2472176"/>
                    </a:cubicBezTo>
                    <a:cubicBezTo>
                      <a:pt x="4915583" y="2472176"/>
                      <a:pt x="4804980" y="2378144"/>
                      <a:pt x="4779401" y="2253141"/>
                    </a:cubicBezTo>
                    <a:lnTo>
                      <a:pt x="4777515" y="2234432"/>
                    </a:lnTo>
                    <a:lnTo>
                      <a:pt x="4143363" y="2234432"/>
                    </a:lnTo>
                    <a:lnTo>
                      <a:pt x="4168291" y="2297699"/>
                    </a:lnTo>
                    <a:cubicBezTo>
                      <a:pt x="4187065" y="2358060"/>
                      <a:pt x="4197179" y="2422236"/>
                      <a:pt x="4197179" y="2488774"/>
                    </a:cubicBezTo>
                    <a:cubicBezTo>
                      <a:pt x="4197179" y="2799286"/>
                      <a:pt x="3976924" y="3058355"/>
                      <a:pt x="3684124" y="3118271"/>
                    </a:cubicBezTo>
                    <a:lnTo>
                      <a:pt x="3599185" y="3126833"/>
                    </a:lnTo>
                    <a:lnTo>
                      <a:pt x="4060277" y="3587925"/>
                    </a:lnTo>
                    <a:lnTo>
                      <a:pt x="4063479" y="3585283"/>
                    </a:lnTo>
                    <a:cubicBezTo>
                      <a:pt x="4107523" y="3555527"/>
                      <a:pt x="4160620" y="3538152"/>
                      <a:pt x="4217775" y="3538152"/>
                    </a:cubicBezTo>
                    <a:cubicBezTo>
                      <a:pt x="4370188" y="3538152"/>
                      <a:pt x="4493743" y="3661707"/>
                      <a:pt x="4493743" y="3814120"/>
                    </a:cubicBezTo>
                    <a:cubicBezTo>
                      <a:pt x="4493743" y="3966533"/>
                      <a:pt x="4370188" y="4090088"/>
                      <a:pt x="4217775" y="4090088"/>
                    </a:cubicBezTo>
                    <a:cubicBezTo>
                      <a:pt x="4065362" y="4090088"/>
                      <a:pt x="3941807" y="3966533"/>
                      <a:pt x="3941807" y="3814120"/>
                    </a:cubicBezTo>
                    <a:cubicBezTo>
                      <a:pt x="3941807" y="3756965"/>
                      <a:pt x="3959182" y="3703869"/>
                      <a:pt x="3988938" y="3659824"/>
                    </a:cubicBezTo>
                    <a:lnTo>
                      <a:pt x="4006924" y="3638024"/>
                    </a:lnTo>
                    <a:lnTo>
                      <a:pt x="3500225" y="3131325"/>
                    </a:lnTo>
                    <a:lnTo>
                      <a:pt x="2629849" y="3131325"/>
                    </a:lnTo>
                    <a:lnTo>
                      <a:pt x="2629849" y="3723071"/>
                    </a:lnTo>
                    <a:lnTo>
                      <a:pt x="2648557" y="3724957"/>
                    </a:lnTo>
                    <a:cubicBezTo>
                      <a:pt x="2773560" y="3750537"/>
                      <a:pt x="2867592" y="3861139"/>
                      <a:pt x="2867592" y="3993704"/>
                    </a:cubicBezTo>
                    <a:cubicBezTo>
                      <a:pt x="2867592" y="4145207"/>
                      <a:pt x="2744775" y="4268024"/>
                      <a:pt x="2593272" y="4268024"/>
                    </a:cubicBezTo>
                    <a:cubicBezTo>
                      <a:pt x="2441769" y="4268024"/>
                      <a:pt x="2318952" y="4145207"/>
                      <a:pt x="2318952" y="3993704"/>
                    </a:cubicBezTo>
                    <a:cubicBezTo>
                      <a:pt x="2318952" y="3861139"/>
                      <a:pt x="2412984" y="3750537"/>
                      <a:pt x="2537987" y="3724957"/>
                    </a:cubicBezTo>
                    <a:lnTo>
                      <a:pt x="2556697" y="3723071"/>
                    </a:lnTo>
                    <a:lnTo>
                      <a:pt x="2556697" y="3131325"/>
                    </a:lnTo>
                    <a:lnTo>
                      <a:pt x="1664906" y="3131325"/>
                    </a:lnTo>
                    <a:lnTo>
                      <a:pt x="1474967" y="3321264"/>
                    </a:lnTo>
                    <a:lnTo>
                      <a:pt x="1489228" y="3338549"/>
                    </a:lnTo>
                    <a:cubicBezTo>
                      <a:pt x="1518984" y="3382594"/>
                      <a:pt x="1536359" y="3435690"/>
                      <a:pt x="1536359" y="3492845"/>
                    </a:cubicBezTo>
                    <a:cubicBezTo>
                      <a:pt x="1536359" y="3645258"/>
                      <a:pt x="1412804" y="3768813"/>
                      <a:pt x="1260391" y="3768813"/>
                    </a:cubicBezTo>
                    <a:cubicBezTo>
                      <a:pt x="1107978" y="3768813"/>
                      <a:pt x="984423" y="3645258"/>
                      <a:pt x="984423" y="3492845"/>
                    </a:cubicBezTo>
                    <a:cubicBezTo>
                      <a:pt x="984423" y="3340432"/>
                      <a:pt x="1107978" y="3216877"/>
                      <a:pt x="1260391" y="3216877"/>
                    </a:cubicBezTo>
                    <a:cubicBezTo>
                      <a:pt x="1317546" y="3216877"/>
                      <a:pt x="1370643" y="3234252"/>
                      <a:pt x="1414688" y="3264008"/>
                    </a:cubicBezTo>
                    <a:lnTo>
                      <a:pt x="1422404" y="3270375"/>
                    </a:lnTo>
                    <a:lnTo>
                      <a:pt x="1561453" y="3131325"/>
                    </a:lnTo>
                    <a:lnTo>
                      <a:pt x="1322173" y="3131325"/>
                    </a:lnTo>
                    <a:cubicBezTo>
                      <a:pt x="967302" y="3131325"/>
                      <a:pt x="679622" y="2843645"/>
                      <a:pt x="679622" y="2488774"/>
                    </a:cubicBezTo>
                    <a:cubicBezTo>
                      <a:pt x="679622" y="2400056"/>
                      <a:pt x="697602" y="2315538"/>
                      <a:pt x="730117" y="2238664"/>
                    </a:cubicBezTo>
                    <a:lnTo>
                      <a:pt x="730179" y="2238550"/>
                    </a:lnTo>
                    <a:lnTo>
                      <a:pt x="544953" y="2238550"/>
                    </a:lnTo>
                    <a:lnTo>
                      <a:pt x="543067" y="2257259"/>
                    </a:lnTo>
                    <a:cubicBezTo>
                      <a:pt x="517487" y="2382262"/>
                      <a:pt x="406885" y="2476294"/>
                      <a:pt x="274320" y="2476294"/>
                    </a:cubicBezTo>
                    <a:cubicBezTo>
                      <a:pt x="122817" y="2476294"/>
                      <a:pt x="0" y="2353477"/>
                      <a:pt x="0" y="2201974"/>
                    </a:cubicBezTo>
                    <a:cubicBezTo>
                      <a:pt x="0" y="2050471"/>
                      <a:pt x="122817" y="1927654"/>
                      <a:pt x="274320" y="1927654"/>
                    </a:cubicBezTo>
                    <a:cubicBezTo>
                      <a:pt x="406885" y="1927654"/>
                      <a:pt x="517487" y="2021686"/>
                      <a:pt x="543067" y="2146689"/>
                    </a:cubicBezTo>
                    <a:lnTo>
                      <a:pt x="544953" y="2165398"/>
                    </a:lnTo>
                    <a:lnTo>
                      <a:pt x="769885" y="2165398"/>
                    </a:lnTo>
                    <a:lnTo>
                      <a:pt x="789360" y="2129518"/>
                    </a:lnTo>
                    <a:cubicBezTo>
                      <a:pt x="904831" y="1958598"/>
                      <a:pt x="1100379" y="1846223"/>
                      <a:pt x="1322173" y="1846223"/>
                    </a:cubicBezTo>
                    <a:lnTo>
                      <a:pt x="1388008" y="1846223"/>
                    </a:lnTo>
                    <a:lnTo>
                      <a:pt x="1408887" y="1778965"/>
                    </a:lnTo>
                    <a:cubicBezTo>
                      <a:pt x="1468825" y="1637257"/>
                      <a:pt x="1579000" y="1521970"/>
                      <a:pt x="1717087" y="1455433"/>
                    </a:cubicBezTo>
                    <a:lnTo>
                      <a:pt x="1734924" y="1448405"/>
                    </a:lnTo>
                    <a:lnTo>
                      <a:pt x="1414312" y="1127793"/>
                    </a:lnTo>
                    <a:lnTo>
                      <a:pt x="1410568" y="1130882"/>
                    </a:lnTo>
                    <a:cubicBezTo>
                      <a:pt x="1366523" y="1160639"/>
                      <a:pt x="1313426" y="1178013"/>
                      <a:pt x="1256271" y="1178013"/>
                    </a:cubicBezTo>
                    <a:cubicBezTo>
                      <a:pt x="1103858" y="1178013"/>
                      <a:pt x="980303" y="1054458"/>
                      <a:pt x="980303" y="902045"/>
                    </a:cubicBezTo>
                    <a:cubicBezTo>
                      <a:pt x="980303" y="749632"/>
                      <a:pt x="1103858" y="626077"/>
                      <a:pt x="1256271" y="626077"/>
                    </a:cubicBezTo>
                    <a:cubicBezTo>
                      <a:pt x="1408684" y="626077"/>
                      <a:pt x="1532239" y="749632"/>
                      <a:pt x="1532239" y="902045"/>
                    </a:cubicBezTo>
                    <a:cubicBezTo>
                      <a:pt x="1532239" y="959200"/>
                      <a:pt x="1514864" y="1012297"/>
                      <a:pt x="1485108" y="1056342"/>
                    </a:cubicBezTo>
                    <a:lnTo>
                      <a:pt x="1467570" y="1077598"/>
                    </a:lnTo>
                    <a:lnTo>
                      <a:pt x="1809938" y="1419966"/>
                    </a:lnTo>
                    <a:lnTo>
                      <a:pt x="1894759" y="1400417"/>
                    </a:lnTo>
                    <a:cubicBezTo>
                      <a:pt x="1926128" y="1395625"/>
                      <a:pt x="1958256" y="1393138"/>
                      <a:pt x="1990964" y="1393138"/>
                    </a:cubicBezTo>
                    <a:lnTo>
                      <a:pt x="2113481" y="1405490"/>
                    </a:lnTo>
                    <a:lnTo>
                      <a:pt x="2160165" y="1319479"/>
                    </a:lnTo>
                    <a:cubicBezTo>
                      <a:pt x="2236987" y="1205768"/>
                      <a:pt x="2340445" y="1111532"/>
                      <a:pt x="2461588" y="1045723"/>
                    </a:cubicBezTo>
                    <a:lnTo>
                      <a:pt x="2552577" y="1003257"/>
                    </a:lnTo>
                    <a:lnTo>
                      <a:pt x="2552577" y="544953"/>
                    </a:lnTo>
                    <a:lnTo>
                      <a:pt x="2533868" y="543067"/>
                    </a:lnTo>
                    <a:cubicBezTo>
                      <a:pt x="2408865" y="517488"/>
                      <a:pt x="2314833" y="406885"/>
                      <a:pt x="2314833" y="274320"/>
                    </a:cubicBezTo>
                    <a:cubicBezTo>
                      <a:pt x="2314833" y="122817"/>
                      <a:pt x="2437650" y="0"/>
                      <a:pt x="2589153" y="0"/>
                    </a:cubicBezTo>
                    <a:close/>
                  </a:path>
                </a:pathLst>
              </a:custGeom>
              <a:solidFill>
                <a:srgbClr val="F37F0B"/>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solidFill>
                    <a:schemeClr val="tx1"/>
                  </a:solidFill>
                  <a:latin typeface="Calibri" charset="0"/>
                  <a:ea typeface="Calibri" charset="0"/>
                  <a:cs typeface="Calibri" charset="0"/>
                </a:endParaRPr>
              </a:p>
            </p:txBody>
          </p:sp>
        </p:grpSp>
        <p:grpSp>
          <p:nvGrpSpPr>
            <p:cNvPr id="62" name="Group 61">
              <a:extLst>
                <a:ext uri="{FF2B5EF4-FFF2-40B4-BE49-F238E27FC236}">
                  <a16:creationId xmlns:a16="http://schemas.microsoft.com/office/drawing/2014/main" id="{BADC680C-CC98-6843-BC22-222FA35AE2C7}"/>
                </a:ext>
              </a:extLst>
            </p:cNvPr>
            <p:cNvGrpSpPr/>
            <p:nvPr/>
          </p:nvGrpSpPr>
          <p:grpSpPr>
            <a:xfrm>
              <a:off x="1865201" y="4039479"/>
              <a:ext cx="2970968" cy="636493"/>
              <a:chOff x="1865201" y="4039479"/>
              <a:chExt cx="2970968" cy="636493"/>
            </a:xfrm>
          </p:grpSpPr>
          <p:sp>
            <p:nvSpPr>
              <p:cNvPr id="37" name="Rectangle 36">
                <a:extLst>
                  <a:ext uri="{FF2B5EF4-FFF2-40B4-BE49-F238E27FC236}">
                    <a16:creationId xmlns:a16="http://schemas.microsoft.com/office/drawing/2014/main" id="{16EF8F9F-B059-2544-81B6-67C4376580D9}"/>
                  </a:ext>
                </a:extLst>
              </p:cNvPr>
              <p:cNvSpPr/>
              <p:nvPr/>
            </p:nvSpPr>
            <p:spPr>
              <a:xfrm>
                <a:off x="2862937" y="4183850"/>
                <a:ext cx="1973232"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AUTOMATED</a:t>
                </a:r>
              </a:p>
            </p:txBody>
          </p:sp>
          <p:sp>
            <p:nvSpPr>
              <p:cNvPr id="38" name="Freeform 37">
                <a:extLst>
                  <a:ext uri="{FF2B5EF4-FFF2-40B4-BE49-F238E27FC236}">
                    <a16:creationId xmlns:a16="http://schemas.microsoft.com/office/drawing/2014/main" id="{AA7572DB-1784-F743-BDFB-BE5D2AD939FB}"/>
                  </a:ext>
                </a:extLst>
              </p:cNvPr>
              <p:cNvSpPr>
                <a:spLocks noChangeAspect="1"/>
              </p:cNvSpPr>
              <p:nvPr/>
            </p:nvSpPr>
            <p:spPr>
              <a:xfrm rot="19800000">
                <a:off x="2382562" y="4039479"/>
                <a:ext cx="593577" cy="547983"/>
              </a:xfrm>
              <a:custGeom>
                <a:avLst/>
                <a:gdLst>
                  <a:gd name="connsiteX0" fmla="*/ 881603 w 2135745"/>
                  <a:gd name="connsiteY0" fmla="*/ 616210 h 1971705"/>
                  <a:gd name="connsiteX1" fmla="*/ 881603 w 2135745"/>
                  <a:gd name="connsiteY1" fmla="*/ 1510890 h 1971705"/>
                  <a:gd name="connsiteX2" fmla="*/ 1151484 w 2135745"/>
                  <a:gd name="connsiteY2" fmla="*/ 1666706 h 1971705"/>
                  <a:gd name="connsiteX3" fmla="*/ 1176961 w 2135745"/>
                  <a:gd name="connsiteY3" fmla="*/ 1761784 h 1971705"/>
                  <a:gd name="connsiteX4" fmla="*/ 1075861 w 2135745"/>
                  <a:gd name="connsiteY4" fmla="*/ 1936893 h 1971705"/>
                  <a:gd name="connsiteX5" fmla="*/ 980783 w 2135745"/>
                  <a:gd name="connsiteY5" fmla="*/ 1962369 h 1971705"/>
                  <a:gd name="connsiteX6" fmla="*/ 34812 w 2135745"/>
                  <a:gd name="connsiteY6" fmla="*/ 1416213 h 1971705"/>
                  <a:gd name="connsiteX7" fmla="*/ 9336 w 2135745"/>
                  <a:gd name="connsiteY7" fmla="*/ 1321135 h 1971705"/>
                  <a:gd name="connsiteX8" fmla="*/ 110434 w 2135745"/>
                  <a:gd name="connsiteY8" fmla="*/ 1146025 h 1971705"/>
                  <a:gd name="connsiteX9" fmla="*/ 205513 w 2135745"/>
                  <a:gd name="connsiteY9" fmla="*/ 1120549 h 1971705"/>
                  <a:gd name="connsiteX10" fmla="*/ 464336 w 2135745"/>
                  <a:gd name="connsiteY10" fmla="*/ 1269980 h 1971705"/>
                  <a:gd name="connsiteX11" fmla="*/ 464336 w 2135745"/>
                  <a:gd name="connsiteY11" fmla="*/ 433134 h 1971705"/>
                  <a:gd name="connsiteX12" fmla="*/ 499078 w 2135745"/>
                  <a:gd name="connsiteY12" fmla="*/ 489812 h 1971705"/>
                  <a:gd name="connsiteX13" fmla="*/ 604978 w 2135745"/>
                  <a:gd name="connsiteY13" fmla="*/ 583221 h 1971705"/>
                  <a:gd name="connsiteX14" fmla="*/ 874814 w 2135745"/>
                  <a:gd name="connsiteY14" fmla="*/ 618745 h 1971705"/>
                  <a:gd name="connsiteX15" fmla="*/ 816526 w 2135745"/>
                  <a:gd name="connsiteY15" fmla="*/ 203091 h 1971705"/>
                  <a:gd name="connsiteX16" fmla="*/ 844975 w 2135745"/>
                  <a:gd name="connsiteY16" fmla="*/ 309264 h 1971705"/>
                  <a:gd name="connsiteX17" fmla="*/ 738802 w 2135745"/>
                  <a:gd name="connsiteY17" fmla="*/ 337713 h 1971705"/>
                  <a:gd name="connsiteX18" fmla="*/ 710353 w 2135745"/>
                  <a:gd name="connsiteY18" fmla="*/ 231540 h 1971705"/>
                  <a:gd name="connsiteX19" fmla="*/ 816526 w 2135745"/>
                  <a:gd name="connsiteY19" fmla="*/ 203091 h 1971705"/>
                  <a:gd name="connsiteX20" fmla="*/ 847438 w 2135745"/>
                  <a:gd name="connsiteY20" fmla="*/ 141045 h 1971705"/>
                  <a:gd name="connsiteX21" fmla="*/ 685270 w 2135745"/>
                  <a:gd name="connsiteY21" fmla="*/ 151072 h 1971705"/>
                  <a:gd name="connsiteX22" fmla="*/ 683326 w 2135745"/>
                  <a:gd name="connsiteY22" fmla="*/ 153276 h 1971705"/>
                  <a:gd name="connsiteX23" fmla="*/ 683282 w 2135745"/>
                  <a:gd name="connsiteY23" fmla="*/ 153297 h 1971705"/>
                  <a:gd name="connsiteX24" fmla="*/ 644501 w 2135745"/>
                  <a:gd name="connsiteY24" fmla="*/ 197264 h 1971705"/>
                  <a:gd name="connsiteX25" fmla="*/ 698540 w 2135745"/>
                  <a:gd name="connsiteY25" fmla="*/ 398941 h 1971705"/>
                  <a:gd name="connsiteX26" fmla="*/ 900218 w 2135745"/>
                  <a:gd name="connsiteY26" fmla="*/ 344902 h 1971705"/>
                  <a:gd name="connsiteX27" fmla="*/ 918904 w 2135745"/>
                  <a:gd name="connsiteY27" fmla="*/ 289333 h 1971705"/>
                  <a:gd name="connsiteX28" fmla="*/ 918900 w 2135745"/>
                  <a:gd name="connsiteY28" fmla="*/ 289291 h 1971705"/>
                  <a:gd name="connsiteX29" fmla="*/ 919839 w 2135745"/>
                  <a:gd name="connsiteY29" fmla="*/ 286501 h 1971705"/>
                  <a:gd name="connsiteX30" fmla="*/ 847438 w 2135745"/>
                  <a:gd name="connsiteY30" fmla="*/ 141045 h 1971705"/>
                  <a:gd name="connsiteX31" fmla="*/ 908093 w 2135745"/>
                  <a:gd name="connsiteY31" fmla="*/ 35988 h 1971705"/>
                  <a:gd name="connsiteX32" fmla="*/ 1006293 w 2135745"/>
                  <a:gd name="connsiteY32" fmla="*/ 402476 h 1971705"/>
                  <a:gd name="connsiteX33" fmla="*/ 639805 w 2135745"/>
                  <a:gd name="connsiteY33" fmla="*/ 500676 h 1971705"/>
                  <a:gd name="connsiteX34" fmla="*/ 541605 w 2135745"/>
                  <a:gd name="connsiteY34" fmla="*/ 134188 h 1971705"/>
                  <a:gd name="connsiteX35" fmla="*/ 908093 w 2135745"/>
                  <a:gd name="connsiteY35" fmla="*/ 35988 h 1971705"/>
                  <a:gd name="connsiteX36" fmla="*/ 1899937 w 2135745"/>
                  <a:gd name="connsiteY36" fmla="*/ 444261 h 1971705"/>
                  <a:gd name="connsiteX37" fmla="*/ 1921638 w 2135745"/>
                  <a:gd name="connsiteY37" fmla="*/ 458360 h 1971705"/>
                  <a:gd name="connsiteX38" fmla="*/ 1932643 w 2135745"/>
                  <a:gd name="connsiteY38" fmla="*/ 474425 h 1971705"/>
                  <a:gd name="connsiteX39" fmla="*/ 1944859 w 2135745"/>
                  <a:gd name="connsiteY39" fmla="*/ 488274 h 1971705"/>
                  <a:gd name="connsiteX40" fmla="*/ 2126690 w 2135745"/>
                  <a:gd name="connsiteY40" fmla="*/ 803213 h 1971705"/>
                  <a:gd name="connsiteX41" fmla="*/ 2101981 w 2135745"/>
                  <a:gd name="connsiteY41" fmla="*/ 895429 h 1971705"/>
                  <a:gd name="connsiteX42" fmla="*/ 2101982 w 2135745"/>
                  <a:gd name="connsiteY42" fmla="*/ 895430 h 1971705"/>
                  <a:gd name="connsiteX43" fmla="*/ 2009766 w 2135745"/>
                  <a:gd name="connsiteY43" fmla="*/ 870721 h 1971705"/>
                  <a:gd name="connsiteX44" fmla="*/ 1848448 w 2135745"/>
                  <a:gd name="connsiteY44" fmla="*/ 591311 h 1971705"/>
                  <a:gd name="connsiteX45" fmla="*/ 1660482 w 2135745"/>
                  <a:gd name="connsiteY45" fmla="*/ 671097 h 1971705"/>
                  <a:gd name="connsiteX46" fmla="*/ 1644921 w 2135745"/>
                  <a:gd name="connsiteY46" fmla="*/ 674287 h 1971705"/>
                  <a:gd name="connsiteX47" fmla="*/ 1562314 w 2135745"/>
                  <a:gd name="connsiteY47" fmla="*/ 817367 h 1971705"/>
                  <a:gd name="connsiteX48" fmla="*/ 1567332 w 2135745"/>
                  <a:gd name="connsiteY48" fmla="*/ 832439 h 1971705"/>
                  <a:gd name="connsiteX49" fmla="*/ 1591919 w 2135745"/>
                  <a:gd name="connsiteY49" fmla="*/ 1032684 h 1971705"/>
                  <a:gd name="connsiteX50" fmla="*/ 1916256 w 2135745"/>
                  <a:gd name="connsiteY50" fmla="*/ 1032684 h 1971705"/>
                  <a:gd name="connsiteX51" fmla="*/ 1942533 w 2135745"/>
                  <a:gd name="connsiteY51" fmla="*/ 1037989 h 1971705"/>
                  <a:gd name="connsiteX52" fmla="*/ 1983763 w 2135745"/>
                  <a:gd name="connsiteY52" fmla="*/ 1100191 h 1971705"/>
                  <a:gd name="connsiteX53" fmla="*/ 1983762 w 2135745"/>
                  <a:gd name="connsiteY53" fmla="*/ 1100191 h 1971705"/>
                  <a:gd name="connsiteX54" fmla="*/ 1916255 w 2135745"/>
                  <a:gd name="connsiteY54" fmla="*/ 1167698 h 1971705"/>
                  <a:gd name="connsiteX55" fmla="*/ 1552594 w 2135745"/>
                  <a:gd name="connsiteY55" fmla="*/ 1167697 h 1971705"/>
                  <a:gd name="connsiteX56" fmla="*/ 1545205 w 2135745"/>
                  <a:gd name="connsiteY56" fmla="*/ 1165440 h 1971705"/>
                  <a:gd name="connsiteX57" fmla="*/ 1540402 w 2135745"/>
                  <a:gd name="connsiteY57" fmla="*/ 1167039 h 1971705"/>
                  <a:gd name="connsiteX58" fmla="*/ 1540401 w 2135745"/>
                  <a:gd name="connsiteY58" fmla="*/ 1167038 h 1971705"/>
                  <a:gd name="connsiteX59" fmla="*/ 1465171 w 2135745"/>
                  <a:gd name="connsiteY59" fmla="*/ 1108261 h 1971705"/>
                  <a:gd name="connsiteX60" fmla="*/ 1437678 w 2135745"/>
                  <a:gd name="connsiteY60" fmla="*/ 884340 h 1971705"/>
                  <a:gd name="connsiteX61" fmla="*/ 1305558 w 2135745"/>
                  <a:gd name="connsiteY61" fmla="*/ 808061 h 1971705"/>
                  <a:gd name="connsiteX62" fmla="*/ 1288706 w 2135745"/>
                  <a:gd name="connsiteY62" fmla="*/ 745170 h 1971705"/>
                  <a:gd name="connsiteX63" fmla="*/ 1296644 w 2135745"/>
                  <a:gd name="connsiteY63" fmla="*/ 731421 h 1971705"/>
                  <a:gd name="connsiteX64" fmla="*/ 997561 w 2135745"/>
                  <a:gd name="connsiteY64" fmla="*/ 558746 h 1971705"/>
                  <a:gd name="connsiteX65" fmla="*/ 1048647 w 2135745"/>
                  <a:gd name="connsiteY65" fmla="*/ 511515 h 1971705"/>
                  <a:gd name="connsiteX66" fmla="*/ 1090736 w 2135745"/>
                  <a:gd name="connsiteY66" fmla="*/ 453062 h 1971705"/>
                  <a:gd name="connsiteX67" fmla="*/ 1120313 w 2135745"/>
                  <a:gd name="connsiteY67" fmla="*/ 387386 h 1971705"/>
                  <a:gd name="connsiteX68" fmla="*/ 1135673 w 2135745"/>
                  <a:gd name="connsiteY68" fmla="*/ 319527 h 1971705"/>
                  <a:gd name="connsiteX69" fmla="*/ 1434757 w 2135745"/>
                  <a:gd name="connsiteY69" fmla="*/ 492203 h 1971705"/>
                  <a:gd name="connsiteX70" fmla="*/ 1445867 w 2135745"/>
                  <a:gd name="connsiteY70" fmla="*/ 472959 h 1971705"/>
                  <a:gd name="connsiteX71" fmla="*/ 1508758 w 2135745"/>
                  <a:gd name="connsiteY71" fmla="*/ 456108 h 1971705"/>
                  <a:gd name="connsiteX72" fmla="*/ 1641236 w 2135745"/>
                  <a:gd name="connsiteY72" fmla="*/ 532594 h 1971705"/>
                  <a:gd name="connsiteX73" fmla="*/ 1848271 w 2135745"/>
                  <a:gd name="connsiteY73" fmla="*/ 444712 h 1971705"/>
                  <a:gd name="connsiteX74" fmla="*/ 1899937 w 2135745"/>
                  <a:gd name="connsiteY74" fmla="*/ 444261 h 197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135745" h="1971705">
                    <a:moveTo>
                      <a:pt x="881603" y="616210"/>
                    </a:moveTo>
                    <a:lnTo>
                      <a:pt x="881603" y="1510890"/>
                    </a:lnTo>
                    <a:lnTo>
                      <a:pt x="1151484" y="1666706"/>
                    </a:lnTo>
                    <a:cubicBezTo>
                      <a:pt x="1184774" y="1685926"/>
                      <a:pt x="1196181" y="1728494"/>
                      <a:pt x="1176961" y="1761784"/>
                    </a:cubicBezTo>
                    <a:lnTo>
                      <a:pt x="1075861" y="1936893"/>
                    </a:lnTo>
                    <a:cubicBezTo>
                      <a:pt x="1056641" y="1970183"/>
                      <a:pt x="1014073" y="1981589"/>
                      <a:pt x="980783" y="1962369"/>
                    </a:cubicBezTo>
                    <a:lnTo>
                      <a:pt x="34812" y="1416213"/>
                    </a:lnTo>
                    <a:cubicBezTo>
                      <a:pt x="1522" y="1396993"/>
                      <a:pt x="-9884" y="1354425"/>
                      <a:pt x="9336" y="1321135"/>
                    </a:cubicBezTo>
                    <a:lnTo>
                      <a:pt x="110434" y="1146025"/>
                    </a:lnTo>
                    <a:cubicBezTo>
                      <a:pt x="129654" y="1112735"/>
                      <a:pt x="172223" y="1101329"/>
                      <a:pt x="205513" y="1120549"/>
                    </a:cubicBezTo>
                    <a:lnTo>
                      <a:pt x="464336" y="1269980"/>
                    </a:lnTo>
                    <a:lnTo>
                      <a:pt x="464336" y="433134"/>
                    </a:lnTo>
                    <a:lnTo>
                      <a:pt x="499078" y="489812"/>
                    </a:lnTo>
                    <a:cubicBezTo>
                      <a:pt x="526924" y="526667"/>
                      <a:pt x="562458" y="558672"/>
                      <a:pt x="604978" y="583221"/>
                    </a:cubicBezTo>
                    <a:cubicBezTo>
                      <a:pt x="690018" y="632319"/>
                      <a:pt x="786909" y="642299"/>
                      <a:pt x="874814" y="618745"/>
                    </a:cubicBezTo>
                    <a:close/>
                    <a:moveTo>
                      <a:pt x="816526" y="203091"/>
                    </a:moveTo>
                    <a:cubicBezTo>
                      <a:pt x="853701" y="224554"/>
                      <a:pt x="866438" y="272089"/>
                      <a:pt x="844975" y="309264"/>
                    </a:cubicBezTo>
                    <a:cubicBezTo>
                      <a:pt x="823512" y="346439"/>
                      <a:pt x="775977" y="359176"/>
                      <a:pt x="738802" y="337713"/>
                    </a:cubicBezTo>
                    <a:cubicBezTo>
                      <a:pt x="701627" y="316250"/>
                      <a:pt x="688890" y="268715"/>
                      <a:pt x="710353" y="231540"/>
                    </a:cubicBezTo>
                    <a:cubicBezTo>
                      <a:pt x="731816" y="194365"/>
                      <a:pt x="779351" y="181628"/>
                      <a:pt x="816526" y="203091"/>
                    </a:cubicBezTo>
                    <a:close/>
                    <a:moveTo>
                      <a:pt x="847438" y="141045"/>
                    </a:moveTo>
                    <a:cubicBezTo>
                      <a:pt x="794715" y="110605"/>
                      <a:pt x="730969" y="116543"/>
                      <a:pt x="685270" y="151072"/>
                    </a:cubicBezTo>
                    <a:lnTo>
                      <a:pt x="683326" y="153276"/>
                    </a:lnTo>
                    <a:lnTo>
                      <a:pt x="683282" y="153297"/>
                    </a:lnTo>
                    <a:cubicBezTo>
                      <a:pt x="667982" y="164859"/>
                      <a:pt x="654693" y="179611"/>
                      <a:pt x="644501" y="197264"/>
                    </a:cubicBezTo>
                    <a:cubicBezTo>
                      <a:pt x="603732" y="267878"/>
                      <a:pt x="627926" y="358172"/>
                      <a:pt x="698540" y="398941"/>
                    </a:cubicBezTo>
                    <a:cubicBezTo>
                      <a:pt x="769154" y="439710"/>
                      <a:pt x="859449" y="415516"/>
                      <a:pt x="900218" y="344902"/>
                    </a:cubicBezTo>
                    <a:cubicBezTo>
                      <a:pt x="910410" y="327249"/>
                      <a:pt x="916542" y="308365"/>
                      <a:pt x="918904" y="289333"/>
                    </a:cubicBezTo>
                    <a:lnTo>
                      <a:pt x="918900" y="289291"/>
                    </a:lnTo>
                    <a:lnTo>
                      <a:pt x="919839" y="286501"/>
                    </a:lnTo>
                    <a:cubicBezTo>
                      <a:pt x="926892" y="229659"/>
                      <a:pt x="900163" y="171485"/>
                      <a:pt x="847438" y="141045"/>
                    </a:cubicBezTo>
                    <a:close/>
                    <a:moveTo>
                      <a:pt x="908093" y="35988"/>
                    </a:moveTo>
                    <a:cubicBezTo>
                      <a:pt x="1036413" y="110074"/>
                      <a:pt x="1080378" y="274156"/>
                      <a:pt x="1006293" y="402476"/>
                    </a:cubicBezTo>
                    <a:cubicBezTo>
                      <a:pt x="932207" y="530796"/>
                      <a:pt x="768125" y="574762"/>
                      <a:pt x="639805" y="500676"/>
                    </a:cubicBezTo>
                    <a:cubicBezTo>
                      <a:pt x="511485" y="426591"/>
                      <a:pt x="467519" y="262508"/>
                      <a:pt x="541605" y="134188"/>
                    </a:cubicBezTo>
                    <a:cubicBezTo>
                      <a:pt x="615690" y="5868"/>
                      <a:pt x="779773" y="-38098"/>
                      <a:pt x="908093" y="35988"/>
                    </a:cubicBezTo>
                    <a:close/>
                    <a:moveTo>
                      <a:pt x="1899937" y="444261"/>
                    </a:moveTo>
                    <a:cubicBezTo>
                      <a:pt x="1907946" y="447497"/>
                      <a:pt x="1915338" y="452261"/>
                      <a:pt x="1921638" y="458360"/>
                    </a:cubicBezTo>
                    <a:lnTo>
                      <a:pt x="1932643" y="474425"/>
                    </a:lnTo>
                    <a:lnTo>
                      <a:pt x="1944859" y="488274"/>
                    </a:lnTo>
                    <a:lnTo>
                      <a:pt x="2126690" y="803213"/>
                    </a:lnTo>
                    <a:cubicBezTo>
                      <a:pt x="2145332" y="835501"/>
                      <a:pt x="2134269" y="876788"/>
                      <a:pt x="2101981" y="895429"/>
                    </a:cubicBezTo>
                    <a:lnTo>
                      <a:pt x="2101982" y="895430"/>
                    </a:lnTo>
                    <a:cubicBezTo>
                      <a:pt x="2069694" y="914072"/>
                      <a:pt x="2028407" y="903009"/>
                      <a:pt x="2009766" y="870721"/>
                    </a:cubicBezTo>
                    <a:lnTo>
                      <a:pt x="1848448" y="591311"/>
                    </a:lnTo>
                    <a:lnTo>
                      <a:pt x="1660482" y="671097"/>
                    </a:lnTo>
                    <a:lnTo>
                      <a:pt x="1644921" y="674287"/>
                    </a:lnTo>
                    <a:lnTo>
                      <a:pt x="1562314" y="817367"/>
                    </a:lnTo>
                    <a:lnTo>
                      <a:pt x="1567332" y="832439"/>
                    </a:lnTo>
                    <a:lnTo>
                      <a:pt x="1591919" y="1032684"/>
                    </a:lnTo>
                    <a:lnTo>
                      <a:pt x="1916256" y="1032684"/>
                    </a:lnTo>
                    <a:cubicBezTo>
                      <a:pt x="1925577" y="1032684"/>
                      <a:pt x="1934456" y="1034573"/>
                      <a:pt x="1942533" y="1037989"/>
                    </a:cubicBezTo>
                    <a:cubicBezTo>
                      <a:pt x="1966762" y="1048237"/>
                      <a:pt x="1983763" y="1072229"/>
                      <a:pt x="1983763" y="1100191"/>
                    </a:cubicBezTo>
                    <a:lnTo>
                      <a:pt x="1983762" y="1100191"/>
                    </a:lnTo>
                    <a:cubicBezTo>
                      <a:pt x="1983762" y="1137474"/>
                      <a:pt x="1953538" y="1167698"/>
                      <a:pt x="1916255" y="1167698"/>
                    </a:cubicBezTo>
                    <a:lnTo>
                      <a:pt x="1552594" y="1167697"/>
                    </a:lnTo>
                    <a:lnTo>
                      <a:pt x="1545205" y="1165440"/>
                    </a:lnTo>
                    <a:lnTo>
                      <a:pt x="1540402" y="1167039"/>
                    </a:lnTo>
                    <a:lnTo>
                      <a:pt x="1540401" y="1167038"/>
                    </a:lnTo>
                    <a:cubicBezTo>
                      <a:pt x="1503397" y="1171582"/>
                      <a:pt x="1469715" y="1145266"/>
                      <a:pt x="1465171" y="1108261"/>
                    </a:cubicBezTo>
                    <a:lnTo>
                      <a:pt x="1437678" y="884340"/>
                    </a:lnTo>
                    <a:lnTo>
                      <a:pt x="1305558" y="808061"/>
                    </a:lnTo>
                    <a:cubicBezTo>
                      <a:pt x="1283537" y="795347"/>
                      <a:pt x="1275993" y="767191"/>
                      <a:pt x="1288706" y="745170"/>
                    </a:cubicBezTo>
                    <a:lnTo>
                      <a:pt x="1296644" y="731421"/>
                    </a:lnTo>
                    <a:lnTo>
                      <a:pt x="997561" y="558746"/>
                    </a:lnTo>
                    <a:lnTo>
                      <a:pt x="1048647" y="511515"/>
                    </a:lnTo>
                    <a:cubicBezTo>
                      <a:pt x="1064324" y="493836"/>
                      <a:pt x="1078462" y="474322"/>
                      <a:pt x="1090736" y="453062"/>
                    </a:cubicBezTo>
                    <a:cubicBezTo>
                      <a:pt x="1103011" y="431802"/>
                      <a:pt x="1112841" y="409802"/>
                      <a:pt x="1120313" y="387386"/>
                    </a:cubicBezTo>
                    <a:lnTo>
                      <a:pt x="1135673" y="319527"/>
                    </a:lnTo>
                    <a:lnTo>
                      <a:pt x="1434757" y="492203"/>
                    </a:lnTo>
                    <a:lnTo>
                      <a:pt x="1445867" y="472959"/>
                    </a:lnTo>
                    <a:cubicBezTo>
                      <a:pt x="1458581" y="450939"/>
                      <a:pt x="1486737" y="443394"/>
                      <a:pt x="1508758" y="456108"/>
                    </a:cubicBezTo>
                    <a:lnTo>
                      <a:pt x="1641236" y="532594"/>
                    </a:lnTo>
                    <a:lnTo>
                      <a:pt x="1848271" y="444712"/>
                    </a:lnTo>
                    <a:cubicBezTo>
                      <a:pt x="1865431" y="437428"/>
                      <a:pt x="1883918" y="437789"/>
                      <a:pt x="1899937" y="444261"/>
                    </a:cubicBezTo>
                    <a:close/>
                  </a:path>
                </a:pathLst>
              </a:custGeom>
              <a:solidFill>
                <a:srgbClr val="F37F0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8595B"/>
                  </a:solidFill>
                </a:endParaRPr>
              </a:p>
            </p:txBody>
          </p:sp>
          <p:grpSp>
            <p:nvGrpSpPr>
              <p:cNvPr id="39" name="Group 38">
                <a:extLst>
                  <a:ext uri="{FF2B5EF4-FFF2-40B4-BE49-F238E27FC236}">
                    <a16:creationId xmlns:a16="http://schemas.microsoft.com/office/drawing/2014/main" id="{C5974364-5DA9-FD48-A5D1-3EE0B4049F43}"/>
                  </a:ext>
                </a:extLst>
              </p:cNvPr>
              <p:cNvGrpSpPr>
                <a:grpSpLocks noChangeAspect="1"/>
              </p:cNvGrpSpPr>
              <p:nvPr/>
            </p:nvGrpSpPr>
            <p:grpSpPr>
              <a:xfrm>
                <a:off x="1865201" y="4086865"/>
                <a:ext cx="477761" cy="541568"/>
                <a:chOff x="4658990" y="4332310"/>
                <a:chExt cx="459146" cy="520467"/>
              </a:xfrm>
              <a:solidFill>
                <a:srgbClr val="F7A34F"/>
              </a:solidFill>
            </p:grpSpPr>
            <p:sp>
              <p:nvSpPr>
                <p:cNvPr id="40" name="Freeform 40">
                  <a:extLst>
                    <a:ext uri="{FF2B5EF4-FFF2-40B4-BE49-F238E27FC236}">
                      <a16:creationId xmlns:a16="http://schemas.microsoft.com/office/drawing/2014/main" id="{FBBA90A1-BD0D-6D4D-A8A7-64B1219745B2}"/>
                    </a:ext>
                  </a:extLst>
                </p:cNvPr>
                <p:cNvSpPr>
                  <a:spLocks noEditPoints="1"/>
                </p:cNvSpPr>
                <p:nvPr/>
              </p:nvSpPr>
              <p:spPr bwMode="auto">
                <a:xfrm rot="15300000">
                  <a:off x="4831931" y="4566572"/>
                  <a:ext cx="277259" cy="295151"/>
                </a:xfrm>
                <a:custGeom>
                  <a:avLst/>
                  <a:gdLst>
                    <a:gd name="T0" fmla="*/ 2064 w 2376"/>
                    <a:gd name="T1" fmla="*/ 1136 h 2398"/>
                    <a:gd name="T2" fmla="*/ 1944 w 2376"/>
                    <a:gd name="T3" fmla="*/ 752 h 2398"/>
                    <a:gd name="T4" fmla="*/ 1846 w 2376"/>
                    <a:gd name="T5" fmla="*/ 617 h 2398"/>
                    <a:gd name="T6" fmla="*/ 1499 w 2376"/>
                    <a:gd name="T7" fmla="*/ 377 h 2398"/>
                    <a:gd name="T8" fmla="*/ 1342 w 2376"/>
                    <a:gd name="T9" fmla="*/ 0 h 2398"/>
                    <a:gd name="T10" fmla="*/ 917 w 2376"/>
                    <a:gd name="T11" fmla="*/ 364 h 2398"/>
                    <a:gd name="T12" fmla="*/ 359 w 2376"/>
                    <a:gd name="T13" fmla="*/ 319 h 2398"/>
                    <a:gd name="T14" fmla="*/ 454 w 2376"/>
                    <a:gd name="T15" fmla="*/ 717 h 2398"/>
                    <a:gd name="T16" fmla="*/ 314 w 2376"/>
                    <a:gd name="T17" fmla="*/ 1116 h 2398"/>
                    <a:gd name="T18" fmla="*/ 310 w 2376"/>
                    <a:gd name="T19" fmla="*/ 1199 h 2398"/>
                    <a:gd name="T20" fmla="*/ 314 w 2376"/>
                    <a:gd name="T21" fmla="*/ 1282 h 2398"/>
                    <a:gd name="T22" fmla="*/ 454 w 2376"/>
                    <a:gd name="T23" fmla="*/ 1680 h 2398"/>
                    <a:gd name="T24" fmla="*/ 359 w 2376"/>
                    <a:gd name="T25" fmla="*/ 2077 h 2398"/>
                    <a:gd name="T26" fmla="*/ 917 w 2376"/>
                    <a:gd name="T27" fmla="*/ 2034 h 2398"/>
                    <a:gd name="T28" fmla="*/ 1342 w 2376"/>
                    <a:gd name="T29" fmla="*/ 2398 h 2398"/>
                    <a:gd name="T30" fmla="*/ 1499 w 2376"/>
                    <a:gd name="T31" fmla="*/ 2019 h 2398"/>
                    <a:gd name="T32" fmla="*/ 1846 w 2376"/>
                    <a:gd name="T33" fmla="*/ 1779 h 2398"/>
                    <a:gd name="T34" fmla="*/ 1944 w 2376"/>
                    <a:gd name="T35" fmla="*/ 1645 h 2398"/>
                    <a:gd name="T36" fmla="*/ 2064 w 2376"/>
                    <a:gd name="T37" fmla="*/ 1261 h 2398"/>
                    <a:gd name="T38" fmla="*/ 1188 w 2376"/>
                    <a:gd name="T39" fmla="*/ 1804 h 2398"/>
                    <a:gd name="T40" fmla="*/ 1066 w 2376"/>
                    <a:gd name="T41" fmla="*/ 1792 h 2398"/>
                    <a:gd name="T42" fmla="*/ 952 w 2376"/>
                    <a:gd name="T43" fmla="*/ 1757 h 2398"/>
                    <a:gd name="T44" fmla="*/ 849 w 2376"/>
                    <a:gd name="T45" fmla="*/ 1701 h 2398"/>
                    <a:gd name="T46" fmla="*/ 760 w 2376"/>
                    <a:gd name="T47" fmla="*/ 1627 h 2398"/>
                    <a:gd name="T48" fmla="*/ 685 w 2376"/>
                    <a:gd name="T49" fmla="*/ 1537 h 2398"/>
                    <a:gd name="T50" fmla="*/ 630 w 2376"/>
                    <a:gd name="T51" fmla="*/ 1434 h 2398"/>
                    <a:gd name="T52" fmla="*/ 594 w 2376"/>
                    <a:gd name="T53" fmla="*/ 1321 h 2398"/>
                    <a:gd name="T54" fmla="*/ 582 w 2376"/>
                    <a:gd name="T55" fmla="*/ 1199 h 2398"/>
                    <a:gd name="T56" fmla="*/ 594 w 2376"/>
                    <a:gd name="T57" fmla="*/ 1077 h 2398"/>
                    <a:gd name="T58" fmla="*/ 630 w 2376"/>
                    <a:gd name="T59" fmla="*/ 963 h 2398"/>
                    <a:gd name="T60" fmla="*/ 685 w 2376"/>
                    <a:gd name="T61" fmla="*/ 859 h 2398"/>
                    <a:gd name="T62" fmla="*/ 760 w 2376"/>
                    <a:gd name="T63" fmla="*/ 770 h 2398"/>
                    <a:gd name="T64" fmla="*/ 849 w 2376"/>
                    <a:gd name="T65" fmla="*/ 695 h 2398"/>
                    <a:gd name="T66" fmla="*/ 952 w 2376"/>
                    <a:gd name="T67" fmla="*/ 640 h 2398"/>
                    <a:gd name="T68" fmla="*/ 1066 w 2376"/>
                    <a:gd name="T69" fmla="*/ 605 h 2398"/>
                    <a:gd name="T70" fmla="*/ 1188 w 2376"/>
                    <a:gd name="T71" fmla="*/ 592 h 2398"/>
                    <a:gd name="T72" fmla="*/ 1310 w 2376"/>
                    <a:gd name="T73" fmla="*/ 605 h 2398"/>
                    <a:gd name="T74" fmla="*/ 1424 w 2376"/>
                    <a:gd name="T75" fmla="*/ 640 h 2398"/>
                    <a:gd name="T76" fmla="*/ 1527 w 2376"/>
                    <a:gd name="T77" fmla="*/ 695 h 2398"/>
                    <a:gd name="T78" fmla="*/ 1616 w 2376"/>
                    <a:gd name="T79" fmla="*/ 770 h 2398"/>
                    <a:gd name="T80" fmla="*/ 1691 w 2376"/>
                    <a:gd name="T81" fmla="*/ 859 h 2398"/>
                    <a:gd name="T82" fmla="*/ 1747 w 2376"/>
                    <a:gd name="T83" fmla="*/ 963 h 2398"/>
                    <a:gd name="T84" fmla="*/ 1781 w 2376"/>
                    <a:gd name="T85" fmla="*/ 1077 h 2398"/>
                    <a:gd name="T86" fmla="*/ 1794 w 2376"/>
                    <a:gd name="T87" fmla="*/ 1199 h 2398"/>
                    <a:gd name="T88" fmla="*/ 1781 w 2376"/>
                    <a:gd name="T89" fmla="*/ 1321 h 2398"/>
                    <a:gd name="T90" fmla="*/ 1747 w 2376"/>
                    <a:gd name="T91" fmla="*/ 1434 h 2398"/>
                    <a:gd name="T92" fmla="*/ 1691 w 2376"/>
                    <a:gd name="T93" fmla="*/ 1537 h 2398"/>
                    <a:gd name="T94" fmla="*/ 1616 w 2376"/>
                    <a:gd name="T95" fmla="*/ 1627 h 2398"/>
                    <a:gd name="T96" fmla="*/ 1527 w 2376"/>
                    <a:gd name="T97" fmla="*/ 1701 h 2398"/>
                    <a:gd name="T98" fmla="*/ 1424 w 2376"/>
                    <a:gd name="T99" fmla="*/ 1757 h 2398"/>
                    <a:gd name="T100" fmla="*/ 1310 w 2376"/>
                    <a:gd name="T101" fmla="*/ 1792 h 2398"/>
                    <a:gd name="T102" fmla="*/ 1188 w 2376"/>
                    <a:gd name="T103" fmla="*/ 1804 h 2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76" h="2398">
                      <a:moveTo>
                        <a:pt x="2066" y="1199"/>
                      </a:moveTo>
                      <a:lnTo>
                        <a:pt x="2066" y="1177"/>
                      </a:lnTo>
                      <a:lnTo>
                        <a:pt x="2065" y="1156"/>
                      </a:lnTo>
                      <a:lnTo>
                        <a:pt x="2064" y="1136"/>
                      </a:lnTo>
                      <a:lnTo>
                        <a:pt x="2061" y="1116"/>
                      </a:lnTo>
                      <a:lnTo>
                        <a:pt x="2376" y="974"/>
                      </a:lnTo>
                      <a:lnTo>
                        <a:pt x="2281" y="681"/>
                      </a:lnTo>
                      <a:lnTo>
                        <a:pt x="1944" y="752"/>
                      </a:lnTo>
                      <a:lnTo>
                        <a:pt x="1921" y="717"/>
                      </a:lnTo>
                      <a:lnTo>
                        <a:pt x="1897" y="682"/>
                      </a:lnTo>
                      <a:lnTo>
                        <a:pt x="1873" y="649"/>
                      </a:lnTo>
                      <a:lnTo>
                        <a:pt x="1846" y="617"/>
                      </a:lnTo>
                      <a:lnTo>
                        <a:pt x="2017" y="319"/>
                      </a:lnTo>
                      <a:lnTo>
                        <a:pt x="1768" y="137"/>
                      </a:lnTo>
                      <a:lnTo>
                        <a:pt x="1538" y="393"/>
                      </a:lnTo>
                      <a:lnTo>
                        <a:pt x="1499" y="377"/>
                      </a:lnTo>
                      <a:lnTo>
                        <a:pt x="1459" y="364"/>
                      </a:lnTo>
                      <a:lnTo>
                        <a:pt x="1420" y="352"/>
                      </a:lnTo>
                      <a:lnTo>
                        <a:pt x="1379" y="342"/>
                      </a:lnTo>
                      <a:lnTo>
                        <a:pt x="1342" y="0"/>
                      </a:lnTo>
                      <a:lnTo>
                        <a:pt x="1033" y="0"/>
                      </a:lnTo>
                      <a:lnTo>
                        <a:pt x="998" y="342"/>
                      </a:lnTo>
                      <a:lnTo>
                        <a:pt x="956" y="352"/>
                      </a:lnTo>
                      <a:lnTo>
                        <a:pt x="917" y="364"/>
                      </a:lnTo>
                      <a:lnTo>
                        <a:pt x="878" y="377"/>
                      </a:lnTo>
                      <a:lnTo>
                        <a:pt x="838" y="393"/>
                      </a:lnTo>
                      <a:lnTo>
                        <a:pt x="608" y="137"/>
                      </a:lnTo>
                      <a:lnTo>
                        <a:pt x="359" y="319"/>
                      </a:lnTo>
                      <a:lnTo>
                        <a:pt x="530" y="617"/>
                      </a:lnTo>
                      <a:lnTo>
                        <a:pt x="504" y="649"/>
                      </a:lnTo>
                      <a:lnTo>
                        <a:pt x="478" y="682"/>
                      </a:lnTo>
                      <a:lnTo>
                        <a:pt x="454" y="717"/>
                      </a:lnTo>
                      <a:lnTo>
                        <a:pt x="432" y="752"/>
                      </a:lnTo>
                      <a:lnTo>
                        <a:pt x="95" y="681"/>
                      </a:lnTo>
                      <a:lnTo>
                        <a:pt x="0" y="974"/>
                      </a:lnTo>
                      <a:lnTo>
                        <a:pt x="314" y="1116"/>
                      </a:lnTo>
                      <a:lnTo>
                        <a:pt x="313" y="1136"/>
                      </a:lnTo>
                      <a:lnTo>
                        <a:pt x="311" y="1156"/>
                      </a:lnTo>
                      <a:lnTo>
                        <a:pt x="310" y="1177"/>
                      </a:lnTo>
                      <a:lnTo>
                        <a:pt x="310" y="1199"/>
                      </a:lnTo>
                      <a:lnTo>
                        <a:pt x="310" y="1219"/>
                      </a:lnTo>
                      <a:lnTo>
                        <a:pt x="311" y="1240"/>
                      </a:lnTo>
                      <a:lnTo>
                        <a:pt x="313" y="1261"/>
                      </a:lnTo>
                      <a:lnTo>
                        <a:pt x="314" y="1282"/>
                      </a:lnTo>
                      <a:lnTo>
                        <a:pt x="0" y="1422"/>
                      </a:lnTo>
                      <a:lnTo>
                        <a:pt x="95" y="1715"/>
                      </a:lnTo>
                      <a:lnTo>
                        <a:pt x="432" y="1645"/>
                      </a:lnTo>
                      <a:lnTo>
                        <a:pt x="454" y="1680"/>
                      </a:lnTo>
                      <a:lnTo>
                        <a:pt x="478" y="1714"/>
                      </a:lnTo>
                      <a:lnTo>
                        <a:pt x="504" y="1747"/>
                      </a:lnTo>
                      <a:lnTo>
                        <a:pt x="530" y="1779"/>
                      </a:lnTo>
                      <a:lnTo>
                        <a:pt x="359" y="2077"/>
                      </a:lnTo>
                      <a:lnTo>
                        <a:pt x="608" y="2259"/>
                      </a:lnTo>
                      <a:lnTo>
                        <a:pt x="838" y="2004"/>
                      </a:lnTo>
                      <a:lnTo>
                        <a:pt x="878" y="2019"/>
                      </a:lnTo>
                      <a:lnTo>
                        <a:pt x="917" y="2034"/>
                      </a:lnTo>
                      <a:lnTo>
                        <a:pt x="956" y="2045"/>
                      </a:lnTo>
                      <a:lnTo>
                        <a:pt x="998" y="2055"/>
                      </a:lnTo>
                      <a:lnTo>
                        <a:pt x="1033" y="2398"/>
                      </a:lnTo>
                      <a:lnTo>
                        <a:pt x="1342" y="2398"/>
                      </a:lnTo>
                      <a:lnTo>
                        <a:pt x="1379" y="2055"/>
                      </a:lnTo>
                      <a:lnTo>
                        <a:pt x="1420" y="2045"/>
                      </a:lnTo>
                      <a:lnTo>
                        <a:pt x="1459" y="2034"/>
                      </a:lnTo>
                      <a:lnTo>
                        <a:pt x="1499" y="2019"/>
                      </a:lnTo>
                      <a:lnTo>
                        <a:pt x="1538" y="2004"/>
                      </a:lnTo>
                      <a:lnTo>
                        <a:pt x="1768" y="2259"/>
                      </a:lnTo>
                      <a:lnTo>
                        <a:pt x="2017" y="2077"/>
                      </a:lnTo>
                      <a:lnTo>
                        <a:pt x="1846" y="1779"/>
                      </a:lnTo>
                      <a:lnTo>
                        <a:pt x="1873" y="1747"/>
                      </a:lnTo>
                      <a:lnTo>
                        <a:pt x="1897" y="1714"/>
                      </a:lnTo>
                      <a:lnTo>
                        <a:pt x="1921" y="1680"/>
                      </a:lnTo>
                      <a:lnTo>
                        <a:pt x="1944" y="1645"/>
                      </a:lnTo>
                      <a:lnTo>
                        <a:pt x="2281" y="1715"/>
                      </a:lnTo>
                      <a:lnTo>
                        <a:pt x="2376" y="1422"/>
                      </a:lnTo>
                      <a:lnTo>
                        <a:pt x="2061" y="1282"/>
                      </a:lnTo>
                      <a:lnTo>
                        <a:pt x="2064" y="1261"/>
                      </a:lnTo>
                      <a:lnTo>
                        <a:pt x="2065" y="1240"/>
                      </a:lnTo>
                      <a:lnTo>
                        <a:pt x="2066" y="1219"/>
                      </a:lnTo>
                      <a:lnTo>
                        <a:pt x="2066" y="1199"/>
                      </a:lnTo>
                      <a:close/>
                      <a:moveTo>
                        <a:pt x="1188" y="1804"/>
                      </a:moveTo>
                      <a:lnTo>
                        <a:pt x="1157" y="1803"/>
                      </a:lnTo>
                      <a:lnTo>
                        <a:pt x="1126" y="1801"/>
                      </a:lnTo>
                      <a:lnTo>
                        <a:pt x="1096" y="1797"/>
                      </a:lnTo>
                      <a:lnTo>
                        <a:pt x="1066" y="1792"/>
                      </a:lnTo>
                      <a:lnTo>
                        <a:pt x="1037" y="1785"/>
                      </a:lnTo>
                      <a:lnTo>
                        <a:pt x="1008" y="1777"/>
                      </a:lnTo>
                      <a:lnTo>
                        <a:pt x="980" y="1768"/>
                      </a:lnTo>
                      <a:lnTo>
                        <a:pt x="952" y="1757"/>
                      </a:lnTo>
                      <a:lnTo>
                        <a:pt x="925" y="1745"/>
                      </a:lnTo>
                      <a:lnTo>
                        <a:pt x="899" y="1731"/>
                      </a:lnTo>
                      <a:lnTo>
                        <a:pt x="874" y="1716"/>
                      </a:lnTo>
                      <a:lnTo>
                        <a:pt x="849" y="1701"/>
                      </a:lnTo>
                      <a:lnTo>
                        <a:pt x="825" y="1684"/>
                      </a:lnTo>
                      <a:lnTo>
                        <a:pt x="803" y="1667"/>
                      </a:lnTo>
                      <a:lnTo>
                        <a:pt x="780" y="1646"/>
                      </a:lnTo>
                      <a:lnTo>
                        <a:pt x="760" y="1627"/>
                      </a:lnTo>
                      <a:lnTo>
                        <a:pt x="740" y="1606"/>
                      </a:lnTo>
                      <a:lnTo>
                        <a:pt x="721" y="1584"/>
                      </a:lnTo>
                      <a:lnTo>
                        <a:pt x="702" y="1561"/>
                      </a:lnTo>
                      <a:lnTo>
                        <a:pt x="685" y="1537"/>
                      </a:lnTo>
                      <a:lnTo>
                        <a:pt x="670" y="1512"/>
                      </a:lnTo>
                      <a:lnTo>
                        <a:pt x="656" y="1487"/>
                      </a:lnTo>
                      <a:lnTo>
                        <a:pt x="641" y="1461"/>
                      </a:lnTo>
                      <a:lnTo>
                        <a:pt x="630" y="1434"/>
                      </a:lnTo>
                      <a:lnTo>
                        <a:pt x="619" y="1407"/>
                      </a:lnTo>
                      <a:lnTo>
                        <a:pt x="609" y="1378"/>
                      </a:lnTo>
                      <a:lnTo>
                        <a:pt x="601" y="1350"/>
                      </a:lnTo>
                      <a:lnTo>
                        <a:pt x="594" y="1321"/>
                      </a:lnTo>
                      <a:lnTo>
                        <a:pt x="589" y="1290"/>
                      </a:lnTo>
                      <a:lnTo>
                        <a:pt x="586" y="1261"/>
                      </a:lnTo>
                      <a:lnTo>
                        <a:pt x="583" y="1230"/>
                      </a:lnTo>
                      <a:lnTo>
                        <a:pt x="582" y="1199"/>
                      </a:lnTo>
                      <a:lnTo>
                        <a:pt x="583" y="1167"/>
                      </a:lnTo>
                      <a:lnTo>
                        <a:pt x="586" y="1136"/>
                      </a:lnTo>
                      <a:lnTo>
                        <a:pt x="589" y="1106"/>
                      </a:lnTo>
                      <a:lnTo>
                        <a:pt x="594" y="1077"/>
                      </a:lnTo>
                      <a:lnTo>
                        <a:pt x="601" y="1047"/>
                      </a:lnTo>
                      <a:lnTo>
                        <a:pt x="609" y="1018"/>
                      </a:lnTo>
                      <a:lnTo>
                        <a:pt x="619" y="990"/>
                      </a:lnTo>
                      <a:lnTo>
                        <a:pt x="630" y="963"/>
                      </a:lnTo>
                      <a:lnTo>
                        <a:pt x="641" y="935"/>
                      </a:lnTo>
                      <a:lnTo>
                        <a:pt x="656" y="909"/>
                      </a:lnTo>
                      <a:lnTo>
                        <a:pt x="670" y="884"/>
                      </a:lnTo>
                      <a:lnTo>
                        <a:pt x="685" y="859"/>
                      </a:lnTo>
                      <a:lnTo>
                        <a:pt x="702" y="835"/>
                      </a:lnTo>
                      <a:lnTo>
                        <a:pt x="721" y="813"/>
                      </a:lnTo>
                      <a:lnTo>
                        <a:pt x="740" y="792"/>
                      </a:lnTo>
                      <a:lnTo>
                        <a:pt x="760" y="770"/>
                      </a:lnTo>
                      <a:lnTo>
                        <a:pt x="780" y="750"/>
                      </a:lnTo>
                      <a:lnTo>
                        <a:pt x="803" y="731"/>
                      </a:lnTo>
                      <a:lnTo>
                        <a:pt x="825" y="713"/>
                      </a:lnTo>
                      <a:lnTo>
                        <a:pt x="849" y="695"/>
                      </a:lnTo>
                      <a:lnTo>
                        <a:pt x="874" y="680"/>
                      </a:lnTo>
                      <a:lnTo>
                        <a:pt x="899" y="666"/>
                      </a:lnTo>
                      <a:lnTo>
                        <a:pt x="925" y="653"/>
                      </a:lnTo>
                      <a:lnTo>
                        <a:pt x="952" y="640"/>
                      </a:lnTo>
                      <a:lnTo>
                        <a:pt x="980" y="629"/>
                      </a:lnTo>
                      <a:lnTo>
                        <a:pt x="1008" y="619"/>
                      </a:lnTo>
                      <a:lnTo>
                        <a:pt x="1037" y="611"/>
                      </a:lnTo>
                      <a:lnTo>
                        <a:pt x="1066" y="605"/>
                      </a:lnTo>
                      <a:lnTo>
                        <a:pt x="1096" y="599"/>
                      </a:lnTo>
                      <a:lnTo>
                        <a:pt x="1126" y="596"/>
                      </a:lnTo>
                      <a:lnTo>
                        <a:pt x="1157" y="593"/>
                      </a:lnTo>
                      <a:lnTo>
                        <a:pt x="1188" y="592"/>
                      </a:lnTo>
                      <a:lnTo>
                        <a:pt x="1220" y="593"/>
                      </a:lnTo>
                      <a:lnTo>
                        <a:pt x="1250" y="596"/>
                      </a:lnTo>
                      <a:lnTo>
                        <a:pt x="1280" y="599"/>
                      </a:lnTo>
                      <a:lnTo>
                        <a:pt x="1310" y="605"/>
                      </a:lnTo>
                      <a:lnTo>
                        <a:pt x="1339" y="611"/>
                      </a:lnTo>
                      <a:lnTo>
                        <a:pt x="1368" y="619"/>
                      </a:lnTo>
                      <a:lnTo>
                        <a:pt x="1396" y="629"/>
                      </a:lnTo>
                      <a:lnTo>
                        <a:pt x="1424" y="640"/>
                      </a:lnTo>
                      <a:lnTo>
                        <a:pt x="1451" y="653"/>
                      </a:lnTo>
                      <a:lnTo>
                        <a:pt x="1477" y="666"/>
                      </a:lnTo>
                      <a:lnTo>
                        <a:pt x="1502" y="680"/>
                      </a:lnTo>
                      <a:lnTo>
                        <a:pt x="1527" y="695"/>
                      </a:lnTo>
                      <a:lnTo>
                        <a:pt x="1551" y="713"/>
                      </a:lnTo>
                      <a:lnTo>
                        <a:pt x="1573" y="731"/>
                      </a:lnTo>
                      <a:lnTo>
                        <a:pt x="1596" y="750"/>
                      </a:lnTo>
                      <a:lnTo>
                        <a:pt x="1616" y="770"/>
                      </a:lnTo>
                      <a:lnTo>
                        <a:pt x="1636" y="792"/>
                      </a:lnTo>
                      <a:lnTo>
                        <a:pt x="1655" y="813"/>
                      </a:lnTo>
                      <a:lnTo>
                        <a:pt x="1673" y="835"/>
                      </a:lnTo>
                      <a:lnTo>
                        <a:pt x="1691" y="859"/>
                      </a:lnTo>
                      <a:lnTo>
                        <a:pt x="1706" y="884"/>
                      </a:lnTo>
                      <a:lnTo>
                        <a:pt x="1721" y="909"/>
                      </a:lnTo>
                      <a:lnTo>
                        <a:pt x="1734" y="935"/>
                      </a:lnTo>
                      <a:lnTo>
                        <a:pt x="1747" y="963"/>
                      </a:lnTo>
                      <a:lnTo>
                        <a:pt x="1757" y="990"/>
                      </a:lnTo>
                      <a:lnTo>
                        <a:pt x="1767" y="1018"/>
                      </a:lnTo>
                      <a:lnTo>
                        <a:pt x="1775" y="1047"/>
                      </a:lnTo>
                      <a:lnTo>
                        <a:pt x="1781" y="1077"/>
                      </a:lnTo>
                      <a:lnTo>
                        <a:pt x="1787" y="1106"/>
                      </a:lnTo>
                      <a:lnTo>
                        <a:pt x="1791" y="1136"/>
                      </a:lnTo>
                      <a:lnTo>
                        <a:pt x="1793" y="1167"/>
                      </a:lnTo>
                      <a:lnTo>
                        <a:pt x="1794" y="1199"/>
                      </a:lnTo>
                      <a:lnTo>
                        <a:pt x="1793" y="1230"/>
                      </a:lnTo>
                      <a:lnTo>
                        <a:pt x="1791" y="1261"/>
                      </a:lnTo>
                      <a:lnTo>
                        <a:pt x="1787" y="1290"/>
                      </a:lnTo>
                      <a:lnTo>
                        <a:pt x="1781" y="1321"/>
                      </a:lnTo>
                      <a:lnTo>
                        <a:pt x="1775" y="1350"/>
                      </a:lnTo>
                      <a:lnTo>
                        <a:pt x="1767" y="1378"/>
                      </a:lnTo>
                      <a:lnTo>
                        <a:pt x="1757" y="1407"/>
                      </a:lnTo>
                      <a:lnTo>
                        <a:pt x="1747" y="1434"/>
                      </a:lnTo>
                      <a:lnTo>
                        <a:pt x="1734" y="1461"/>
                      </a:lnTo>
                      <a:lnTo>
                        <a:pt x="1721" y="1487"/>
                      </a:lnTo>
                      <a:lnTo>
                        <a:pt x="1706" y="1512"/>
                      </a:lnTo>
                      <a:lnTo>
                        <a:pt x="1691" y="1537"/>
                      </a:lnTo>
                      <a:lnTo>
                        <a:pt x="1673" y="1561"/>
                      </a:lnTo>
                      <a:lnTo>
                        <a:pt x="1655" y="1584"/>
                      </a:lnTo>
                      <a:lnTo>
                        <a:pt x="1636" y="1606"/>
                      </a:lnTo>
                      <a:lnTo>
                        <a:pt x="1616" y="1627"/>
                      </a:lnTo>
                      <a:lnTo>
                        <a:pt x="1596" y="1646"/>
                      </a:lnTo>
                      <a:lnTo>
                        <a:pt x="1573" y="1667"/>
                      </a:lnTo>
                      <a:lnTo>
                        <a:pt x="1551" y="1684"/>
                      </a:lnTo>
                      <a:lnTo>
                        <a:pt x="1527" y="1701"/>
                      </a:lnTo>
                      <a:lnTo>
                        <a:pt x="1502" y="1716"/>
                      </a:lnTo>
                      <a:lnTo>
                        <a:pt x="1477" y="1731"/>
                      </a:lnTo>
                      <a:lnTo>
                        <a:pt x="1451" y="1745"/>
                      </a:lnTo>
                      <a:lnTo>
                        <a:pt x="1424" y="1757"/>
                      </a:lnTo>
                      <a:lnTo>
                        <a:pt x="1396" y="1768"/>
                      </a:lnTo>
                      <a:lnTo>
                        <a:pt x="1368" y="1777"/>
                      </a:lnTo>
                      <a:lnTo>
                        <a:pt x="1339" y="1785"/>
                      </a:lnTo>
                      <a:lnTo>
                        <a:pt x="1310" y="1792"/>
                      </a:lnTo>
                      <a:lnTo>
                        <a:pt x="1280" y="1797"/>
                      </a:lnTo>
                      <a:lnTo>
                        <a:pt x="1250" y="1801"/>
                      </a:lnTo>
                      <a:lnTo>
                        <a:pt x="1220" y="1803"/>
                      </a:lnTo>
                      <a:lnTo>
                        <a:pt x="1188" y="1804"/>
                      </a:lnTo>
                      <a:close/>
                    </a:path>
                  </a:pathLst>
                </a:custGeom>
                <a:solidFill>
                  <a:srgbClr val="F37F0B"/>
                </a:solidFill>
                <a:ln>
                  <a:noFill/>
                </a:ln>
              </p:spPr>
              <p:txBody>
                <a:bodyPr vert="horz" wrap="square" lIns="121920" tIns="60960" rIns="121920" bIns="60960" numCol="1" anchor="t" anchorCtr="0" compatLnSpc="1">
                  <a:prstTxWarp prst="textNoShape">
                    <a:avLst/>
                  </a:prstTxWarp>
                </a:bodyPr>
                <a:lstStyle/>
                <a:p>
                  <a:endParaRPr lang="en-US" sz="2489"/>
                </a:p>
              </p:txBody>
            </p:sp>
            <p:sp>
              <p:nvSpPr>
                <p:cNvPr id="41" name="Freeform 41">
                  <a:extLst>
                    <a:ext uri="{FF2B5EF4-FFF2-40B4-BE49-F238E27FC236}">
                      <a16:creationId xmlns:a16="http://schemas.microsoft.com/office/drawing/2014/main" id="{4091B7C0-13AE-654D-B99A-857168D3EE54}"/>
                    </a:ext>
                  </a:extLst>
                </p:cNvPr>
                <p:cNvSpPr>
                  <a:spLocks noEditPoints="1"/>
                </p:cNvSpPr>
                <p:nvPr/>
              </p:nvSpPr>
              <p:spPr bwMode="auto">
                <a:xfrm rot="15300000">
                  <a:off x="4663844" y="4444509"/>
                  <a:ext cx="221247" cy="230956"/>
                </a:xfrm>
                <a:custGeom>
                  <a:avLst/>
                  <a:gdLst>
                    <a:gd name="T0" fmla="*/ 1618 w 1892"/>
                    <a:gd name="T1" fmla="*/ 1108 h 1876"/>
                    <a:gd name="T2" fmla="*/ 1623 w 1892"/>
                    <a:gd name="T3" fmla="*/ 791 h 1876"/>
                    <a:gd name="T4" fmla="*/ 1583 w 1892"/>
                    <a:gd name="T5" fmla="*/ 665 h 1876"/>
                    <a:gd name="T6" fmla="*/ 1382 w 1892"/>
                    <a:gd name="T7" fmla="*/ 400 h 1876"/>
                    <a:gd name="T8" fmla="*/ 1358 w 1892"/>
                    <a:gd name="T9" fmla="*/ 77 h 1876"/>
                    <a:gd name="T10" fmla="*/ 949 w 1892"/>
                    <a:gd name="T11" fmla="*/ 245 h 1876"/>
                    <a:gd name="T12" fmla="*/ 543 w 1892"/>
                    <a:gd name="T13" fmla="*/ 74 h 1876"/>
                    <a:gd name="T14" fmla="*/ 515 w 1892"/>
                    <a:gd name="T15" fmla="*/ 395 h 1876"/>
                    <a:gd name="T16" fmla="*/ 312 w 1892"/>
                    <a:gd name="T17" fmla="*/ 659 h 1876"/>
                    <a:gd name="T18" fmla="*/ 288 w 1892"/>
                    <a:gd name="T19" fmla="*/ 721 h 1876"/>
                    <a:gd name="T20" fmla="*/ 271 w 1892"/>
                    <a:gd name="T21" fmla="*/ 784 h 1876"/>
                    <a:gd name="T22" fmla="*/ 278 w 1892"/>
                    <a:gd name="T23" fmla="*/ 1117 h 1876"/>
                    <a:gd name="T24" fmla="*/ 107 w 1892"/>
                    <a:gd name="T25" fmla="*/ 1392 h 1876"/>
                    <a:gd name="T26" fmla="*/ 537 w 1892"/>
                    <a:gd name="T27" fmla="*/ 1496 h 1876"/>
                    <a:gd name="T28" fmla="*/ 766 w 1892"/>
                    <a:gd name="T29" fmla="*/ 1875 h 1876"/>
                    <a:gd name="T30" fmla="*/ 976 w 1892"/>
                    <a:gd name="T31" fmla="*/ 1630 h 1876"/>
                    <a:gd name="T32" fmla="*/ 1295 w 1892"/>
                    <a:gd name="T33" fmla="*/ 1536 h 1876"/>
                    <a:gd name="T34" fmla="*/ 1402 w 1892"/>
                    <a:gd name="T35" fmla="*/ 1459 h 1876"/>
                    <a:gd name="T36" fmla="*/ 1587 w 1892"/>
                    <a:gd name="T37" fmla="*/ 1202 h 1876"/>
                    <a:gd name="T38" fmla="*/ 797 w 1892"/>
                    <a:gd name="T39" fmla="*/ 1392 h 1876"/>
                    <a:gd name="T40" fmla="*/ 708 w 1892"/>
                    <a:gd name="T41" fmla="*/ 1352 h 1876"/>
                    <a:gd name="T42" fmla="*/ 632 w 1892"/>
                    <a:gd name="T43" fmla="*/ 1298 h 1876"/>
                    <a:gd name="T44" fmla="*/ 569 w 1892"/>
                    <a:gd name="T45" fmla="*/ 1230 h 1876"/>
                    <a:gd name="T46" fmla="*/ 519 w 1892"/>
                    <a:gd name="T47" fmla="*/ 1153 h 1876"/>
                    <a:gd name="T48" fmla="*/ 486 w 1892"/>
                    <a:gd name="T49" fmla="*/ 1067 h 1876"/>
                    <a:gd name="T50" fmla="*/ 470 w 1892"/>
                    <a:gd name="T51" fmla="*/ 976 h 1876"/>
                    <a:gd name="T52" fmla="*/ 471 w 1892"/>
                    <a:gd name="T53" fmla="*/ 882 h 1876"/>
                    <a:gd name="T54" fmla="*/ 493 w 1892"/>
                    <a:gd name="T55" fmla="*/ 788 h 1876"/>
                    <a:gd name="T56" fmla="*/ 532 w 1892"/>
                    <a:gd name="T57" fmla="*/ 699 h 1876"/>
                    <a:gd name="T58" fmla="*/ 586 w 1892"/>
                    <a:gd name="T59" fmla="*/ 623 h 1876"/>
                    <a:gd name="T60" fmla="*/ 654 w 1892"/>
                    <a:gd name="T61" fmla="*/ 559 h 1876"/>
                    <a:gd name="T62" fmla="*/ 731 w 1892"/>
                    <a:gd name="T63" fmla="*/ 511 h 1876"/>
                    <a:gd name="T64" fmla="*/ 817 w 1892"/>
                    <a:gd name="T65" fmla="*/ 477 h 1876"/>
                    <a:gd name="T66" fmla="*/ 908 w 1892"/>
                    <a:gd name="T67" fmla="*/ 461 h 1876"/>
                    <a:gd name="T68" fmla="*/ 1002 w 1892"/>
                    <a:gd name="T69" fmla="*/ 463 h 1876"/>
                    <a:gd name="T70" fmla="*/ 1096 w 1892"/>
                    <a:gd name="T71" fmla="*/ 483 h 1876"/>
                    <a:gd name="T72" fmla="*/ 1185 w 1892"/>
                    <a:gd name="T73" fmla="*/ 524 h 1876"/>
                    <a:gd name="T74" fmla="*/ 1261 w 1892"/>
                    <a:gd name="T75" fmla="*/ 578 h 1876"/>
                    <a:gd name="T76" fmla="*/ 1325 w 1892"/>
                    <a:gd name="T77" fmla="*/ 645 h 1876"/>
                    <a:gd name="T78" fmla="*/ 1374 w 1892"/>
                    <a:gd name="T79" fmla="*/ 723 h 1876"/>
                    <a:gd name="T80" fmla="*/ 1407 w 1892"/>
                    <a:gd name="T81" fmla="*/ 809 h 1876"/>
                    <a:gd name="T82" fmla="*/ 1423 w 1892"/>
                    <a:gd name="T83" fmla="*/ 899 h 1876"/>
                    <a:gd name="T84" fmla="*/ 1421 w 1892"/>
                    <a:gd name="T85" fmla="*/ 994 h 1876"/>
                    <a:gd name="T86" fmla="*/ 1401 w 1892"/>
                    <a:gd name="T87" fmla="*/ 1088 h 1876"/>
                    <a:gd name="T88" fmla="*/ 1361 w 1892"/>
                    <a:gd name="T89" fmla="*/ 1177 h 1876"/>
                    <a:gd name="T90" fmla="*/ 1306 w 1892"/>
                    <a:gd name="T91" fmla="*/ 1253 h 1876"/>
                    <a:gd name="T92" fmla="*/ 1239 w 1892"/>
                    <a:gd name="T93" fmla="*/ 1316 h 1876"/>
                    <a:gd name="T94" fmla="*/ 1161 w 1892"/>
                    <a:gd name="T95" fmla="*/ 1365 h 1876"/>
                    <a:gd name="T96" fmla="*/ 1076 w 1892"/>
                    <a:gd name="T97" fmla="*/ 1399 h 1876"/>
                    <a:gd name="T98" fmla="*/ 985 w 1892"/>
                    <a:gd name="T99" fmla="*/ 1414 h 1876"/>
                    <a:gd name="T100" fmla="*/ 890 w 1892"/>
                    <a:gd name="T101" fmla="*/ 1413 h 1876"/>
                    <a:gd name="T102" fmla="*/ 797 w 1892"/>
                    <a:gd name="T103" fmla="*/ 1392 h 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2" h="1876">
                      <a:moveTo>
                        <a:pt x="1604" y="1155"/>
                      </a:moveTo>
                      <a:lnTo>
                        <a:pt x="1609" y="1140"/>
                      </a:lnTo>
                      <a:lnTo>
                        <a:pt x="1613" y="1123"/>
                      </a:lnTo>
                      <a:lnTo>
                        <a:pt x="1618" y="1108"/>
                      </a:lnTo>
                      <a:lnTo>
                        <a:pt x="1622" y="1091"/>
                      </a:lnTo>
                      <a:lnTo>
                        <a:pt x="1892" y="1064"/>
                      </a:lnTo>
                      <a:lnTo>
                        <a:pt x="1892" y="820"/>
                      </a:lnTo>
                      <a:lnTo>
                        <a:pt x="1623" y="791"/>
                      </a:lnTo>
                      <a:lnTo>
                        <a:pt x="1616" y="759"/>
                      </a:lnTo>
                      <a:lnTo>
                        <a:pt x="1606" y="727"/>
                      </a:lnTo>
                      <a:lnTo>
                        <a:pt x="1596" y="696"/>
                      </a:lnTo>
                      <a:lnTo>
                        <a:pt x="1583" y="665"/>
                      </a:lnTo>
                      <a:lnTo>
                        <a:pt x="1786" y="484"/>
                      </a:lnTo>
                      <a:lnTo>
                        <a:pt x="1643" y="286"/>
                      </a:lnTo>
                      <a:lnTo>
                        <a:pt x="1407" y="420"/>
                      </a:lnTo>
                      <a:lnTo>
                        <a:pt x="1382" y="400"/>
                      </a:lnTo>
                      <a:lnTo>
                        <a:pt x="1356" y="380"/>
                      </a:lnTo>
                      <a:lnTo>
                        <a:pt x="1330" y="361"/>
                      </a:lnTo>
                      <a:lnTo>
                        <a:pt x="1301" y="343"/>
                      </a:lnTo>
                      <a:lnTo>
                        <a:pt x="1358" y="77"/>
                      </a:lnTo>
                      <a:lnTo>
                        <a:pt x="1127" y="1"/>
                      </a:lnTo>
                      <a:lnTo>
                        <a:pt x="1015" y="248"/>
                      </a:lnTo>
                      <a:lnTo>
                        <a:pt x="982" y="246"/>
                      </a:lnTo>
                      <a:lnTo>
                        <a:pt x="949" y="245"/>
                      </a:lnTo>
                      <a:lnTo>
                        <a:pt x="916" y="246"/>
                      </a:lnTo>
                      <a:lnTo>
                        <a:pt x="883" y="248"/>
                      </a:lnTo>
                      <a:lnTo>
                        <a:pt x="774" y="0"/>
                      </a:lnTo>
                      <a:lnTo>
                        <a:pt x="543" y="74"/>
                      </a:lnTo>
                      <a:lnTo>
                        <a:pt x="597" y="340"/>
                      </a:lnTo>
                      <a:lnTo>
                        <a:pt x="569" y="357"/>
                      </a:lnTo>
                      <a:lnTo>
                        <a:pt x="541" y="375"/>
                      </a:lnTo>
                      <a:lnTo>
                        <a:pt x="515" y="395"/>
                      </a:lnTo>
                      <a:lnTo>
                        <a:pt x="490" y="417"/>
                      </a:lnTo>
                      <a:lnTo>
                        <a:pt x="255" y="280"/>
                      </a:lnTo>
                      <a:lnTo>
                        <a:pt x="112" y="476"/>
                      </a:lnTo>
                      <a:lnTo>
                        <a:pt x="312" y="659"/>
                      </a:lnTo>
                      <a:lnTo>
                        <a:pt x="306" y="674"/>
                      </a:lnTo>
                      <a:lnTo>
                        <a:pt x="299" y="690"/>
                      </a:lnTo>
                      <a:lnTo>
                        <a:pt x="294" y="705"/>
                      </a:lnTo>
                      <a:lnTo>
                        <a:pt x="288" y="721"/>
                      </a:lnTo>
                      <a:lnTo>
                        <a:pt x="284" y="736"/>
                      </a:lnTo>
                      <a:lnTo>
                        <a:pt x="279" y="753"/>
                      </a:lnTo>
                      <a:lnTo>
                        <a:pt x="274" y="768"/>
                      </a:lnTo>
                      <a:lnTo>
                        <a:pt x="271" y="784"/>
                      </a:lnTo>
                      <a:lnTo>
                        <a:pt x="1" y="812"/>
                      </a:lnTo>
                      <a:lnTo>
                        <a:pt x="0" y="1056"/>
                      </a:lnTo>
                      <a:lnTo>
                        <a:pt x="269" y="1085"/>
                      </a:lnTo>
                      <a:lnTo>
                        <a:pt x="278" y="1117"/>
                      </a:lnTo>
                      <a:lnTo>
                        <a:pt x="286" y="1149"/>
                      </a:lnTo>
                      <a:lnTo>
                        <a:pt x="298" y="1180"/>
                      </a:lnTo>
                      <a:lnTo>
                        <a:pt x="310" y="1210"/>
                      </a:lnTo>
                      <a:lnTo>
                        <a:pt x="107" y="1392"/>
                      </a:lnTo>
                      <a:lnTo>
                        <a:pt x="249" y="1590"/>
                      </a:lnTo>
                      <a:lnTo>
                        <a:pt x="486" y="1456"/>
                      </a:lnTo>
                      <a:lnTo>
                        <a:pt x="510" y="1476"/>
                      </a:lnTo>
                      <a:lnTo>
                        <a:pt x="537" y="1496"/>
                      </a:lnTo>
                      <a:lnTo>
                        <a:pt x="563" y="1515"/>
                      </a:lnTo>
                      <a:lnTo>
                        <a:pt x="591" y="1533"/>
                      </a:lnTo>
                      <a:lnTo>
                        <a:pt x="534" y="1799"/>
                      </a:lnTo>
                      <a:lnTo>
                        <a:pt x="766" y="1875"/>
                      </a:lnTo>
                      <a:lnTo>
                        <a:pt x="877" y="1628"/>
                      </a:lnTo>
                      <a:lnTo>
                        <a:pt x="911" y="1630"/>
                      </a:lnTo>
                      <a:lnTo>
                        <a:pt x="944" y="1630"/>
                      </a:lnTo>
                      <a:lnTo>
                        <a:pt x="976" y="1630"/>
                      </a:lnTo>
                      <a:lnTo>
                        <a:pt x="1009" y="1628"/>
                      </a:lnTo>
                      <a:lnTo>
                        <a:pt x="1118" y="1876"/>
                      </a:lnTo>
                      <a:lnTo>
                        <a:pt x="1351" y="1802"/>
                      </a:lnTo>
                      <a:lnTo>
                        <a:pt x="1295" y="1536"/>
                      </a:lnTo>
                      <a:lnTo>
                        <a:pt x="1324" y="1519"/>
                      </a:lnTo>
                      <a:lnTo>
                        <a:pt x="1351" y="1501"/>
                      </a:lnTo>
                      <a:lnTo>
                        <a:pt x="1377" y="1481"/>
                      </a:lnTo>
                      <a:lnTo>
                        <a:pt x="1402" y="1459"/>
                      </a:lnTo>
                      <a:lnTo>
                        <a:pt x="1637" y="1596"/>
                      </a:lnTo>
                      <a:lnTo>
                        <a:pt x="1781" y="1400"/>
                      </a:lnTo>
                      <a:lnTo>
                        <a:pt x="1580" y="1217"/>
                      </a:lnTo>
                      <a:lnTo>
                        <a:pt x="1587" y="1202"/>
                      </a:lnTo>
                      <a:lnTo>
                        <a:pt x="1593" y="1186"/>
                      </a:lnTo>
                      <a:lnTo>
                        <a:pt x="1599" y="1171"/>
                      </a:lnTo>
                      <a:lnTo>
                        <a:pt x="1604" y="1155"/>
                      </a:lnTo>
                      <a:close/>
                      <a:moveTo>
                        <a:pt x="797" y="1392"/>
                      </a:moveTo>
                      <a:lnTo>
                        <a:pt x="773" y="1383"/>
                      </a:lnTo>
                      <a:lnTo>
                        <a:pt x="750" y="1375"/>
                      </a:lnTo>
                      <a:lnTo>
                        <a:pt x="729" y="1364"/>
                      </a:lnTo>
                      <a:lnTo>
                        <a:pt x="708" y="1352"/>
                      </a:lnTo>
                      <a:lnTo>
                        <a:pt x="687" y="1341"/>
                      </a:lnTo>
                      <a:lnTo>
                        <a:pt x="668" y="1327"/>
                      </a:lnTo>
                      <a:lnTo>
                        <a:pt x="649" y="1313"/>
                      </a:lnTo>
                      <a:lnTo>
                        <a:pt x="632" y="1298"/>
                      </a:lnTo>
                      <a:lnTo>
                        <a:pt x="614" y="1282"/>
                      </a:lnTo>
                      <a:lnTo>
                        <a:pt x="598" y="1266"/>
                      </a:lnTo>
                      <a:lnTo>
                        <a:pt x="583" y="1249"/>
                      </a:lnTo>
                      <a:lnTo>
                        <a:pt x="569" y="1230"/>
                      </a:lnTo>
                      <a:lnTo>
                        <a:pt x="554" y="1212"/>
                      </a:lnTo>
                      <a:lnTo>
                        <a:pt x="541" y="1193"/>
                      </a:lnTo>
                      <a:lnTo>
                        <a:pt x="529" y="1173"/>
                      </a:lnTo>
                      <a:lnTo>
                        <a:pt x="519" y="1153"/>
                      </a:lnTo>
                      <a:lnTo>
                        <a:pt x="509" y="1133"/>
                      </a:lnTo>
                      <a:lnTo>
                        <a:pt x="501" y="1111"/>
                      </a:lnTo>
                      <a:lnTo>
                        <a:pt x="493" y="1090"/>
                      </a:lnTo>
                      <a:lnTo>
                        <a:pt x="486" y="1067"/>
                      </a:lnTo>
                      <a:lnTo>
                        <a:pt x="481" y="1045"/>
                      </a:lnTo>
                      <a:lnTo>
                        <a:pt x="476" y="1022"/>
                      </a:lnTo>
                      <a:lnTo>
                        <a:pt x="472" y="1000"/>
                      </a:lnTo>
                      <a:lnTo>
                        <a:pt x="470" y="976"/>
                      </a:lnTo>
                      <a:lnTo>
                        <a:pt x="468" y="953"/>
                      </a:lnTo>
                      <a:lnTo>
                        <a:pt x="468" y="930"/>
                      </a:lnTo>
                      <a:lnTo>
                        <a:pt x="469" y="906"/>
                      </a:lnTo>
                      <a:lnTo>
                        <a:pt x="471" y="882"/>
                      </a:lnTo>
                      <a:lnTo>
                        <a:pt x="475" y="858"/>
                      </a:lnTo>
                      <a:lnTo>
                        <a:pt x="480" y="835"/>
                      </a:lnTo>
                      <a:lnTo>
                        <a:pt x="486" y="812"/>
                      </a:lnTo>
                      <a:lnTo>
                        <a:pt x="493" y="788"/>
                      </a:lnTo>
                      <a:lnTo>
                        <a:pt x="501" y="765"/>
                      </a:lnTo>
                      <a:lnTo>
                        <a:pt x="509" y="742"/>
                      </a:lnTo>
                      <a:lnTo>
                        <a:pt x="520" y="721"/>
                      </a:lnTo>
                      <a:lnTo>
                        <a:pt x="532" y="699"/>
                      </a:lnTo>
                      <a:lnTo>
                        <a:pt x="544" y="679"/>
                      </a:lnTo>
                      <a:lnTo>
                        <a:pt x="557" y="660"/>
                      </a:lnTo>
                      <a:lnTo>
                        <a:pt x="571" y="641"/>
                      </a:lnTo>
                      <a:lnTo>
                        <a:pt x="586" y="623"/>
                      </a:lnTo>
                      <a:lnTo>
                        <a:pt x="602" y="606"/>
                      </a:lnTo>
                      <a:lnTo>
                        <a:pt x="618" y="590"/>
                      </a:lnTo>
                      <a:lnTo>
                        <a:pt x="635" y="575"/>
                      </a:lnTo>
                      <a:lnTo>
                        <a:pt x="654" y="559"/>
                      </a:lnTo>
                      <a:lnTo>
                        <a:pt x="672" y="546"/>
                      </a:lnTo>
                      <a:lnTo>
                        <a:pt x="691" y="533"/>
                      </a:lnTo>
                      <a:lnTo>
                        <a:pt x="711" y="521"/>
                      </a:lnTo>
                      <a:lnTo>
                        <a:pt x="731" y="511"/>
                      </a:lnTo>
                      <a:lnTo>
                        <a:pt x="751" y="501"/>
                      </a:lnTo>
                      <a:lnTo>
                        <a:pt x="773" y="493"/>
                      </a:lnTo>
                      <a:lnTo>
                        <a:pt x="794" y="484"/>
                      </a:lnTo>
                      <a:lnTo>
                        <a:pt x="817" y="477"/>
                      </a:lnTo>
                      <a:lnTo>
                        <a:pt x="839" y="471"/>
                      </a:lnTo>
                      <a:lnTo>
                        <a:pt x="862" y="467"/>
                      </a:lnTo>
                      <a:lnTo>
                        <a:pt x="884" y="463"/>
                      </a:lnTo>
                      <a:lnTo>
                        <a:pt x="908" y="461"/>
                      </a:lnTo>
                      <a:lnTo>
                        <a:pt x="931" y="459"/>
                      </a:lnTo>
                      <a:lnTo>
                        <a:pt x="954" y="459"/>
                      </a:lnTo>
                      <a:lnTo>
                        <a:pt x="978" y="461"/>
                      </a:lnTo>
                      <a:lnTo>
                        <a:pt x="1002" y="463"/>
                      </a:lnTo>
                      <a:lnTo>
                        <a:pt x="1026" y="467"/>
                      </a:lnTo>
                      <a:lnTo>
                        <a:pt x="1049" y="471"/>
                      </a:lnTo>
                      <a:lnTo>
                        <a:pt x="1072" y="476"/>
                      </a:lnTo>
                      <a:lnTo>
                        <a:pt x="1096" y="483"/>
                      </a:lnTo>
                      <a:lnTo>
                        <a:pt x="1120" y="492"/>
                      </a:lnTo>
                      <a:lnTo>
                        <a:pt x="1142" y="501"/>
                      </a:lnTo>
                      <a:lnTo>
                        <a:pt x="1163" y="512"/>
                      </a:lnTo>
                      <a:lnTo>
                        <a:pt x="1185" y="524"/>
                      </a:lnTo>
                      <a:lnTo>
                        <a:pt x="1205" y="535"/>
                      </a:lnTo>
                      <a:lnTo>
                        <a:pt x="1224" y="549"/>
                      </a:lnTo>
                      <a:lnTo>
                        <a:pt x="1243" y="563"/>
                      </a:lnTo>
                      <a:lnTo>
                        <a:pt x="1261" y="578"/>
                      </a:lnTo>
                      <a:lnTo>
                        <a:pt x="1279" y="594"/>
                      </a:lnTo>
                      <a:lnTo>
                        <a:pt x="1294" y="610"/>
                      </a:lnTo>
                      <a:lnTo>
                        <a:pt x="1309" y="627"/>
                      </a:lnTo>
                      <a:lnTo>
                        <a:pt x="1325" y="645"/>
                      </a:lnTo>
                      <a:lnTo>
                        <a:pt x="1338" y="664"/>
                      </a:lnTo>
                      <a:lnTo>
                        <a:pt x="1351" y="683"/>
                      </a:lnTo>
                      <a:lnTo>
                        <a:pt x="1363" y="703"/>
                      </a:lnTo>
                      <a:lnTo>
                        <a:pt x="1374" y="723"/>
                      </a:lnTo>
                      <a:lnTo>
                        <a:pt x="1383" y="743"/>
                      </a:lnTo>
                      <a:lnTo>
                        <a:pt x="1393" y="765"/>
                      </a:lnTo>
                      <a:lnTo>
                        <a:pt x="1400" y="786"/>
                      </a:lnTo>
                      <a:lnTo>
                        <a:pt x="1407" y="809"/>
                      </a:lnTo>
                      <a:lnTo>
                        <a:pt x="1413" y="831"/>
                      </a:lnTo>
                      <a:lnTo>
                        <a:pt x="1418" y="854"/>
                      </a:lnTo>
                      <a:lnTo>
                        <a:pt x="1421" y="876"/>
                      </a:lnTo>
                      <a:lnTo>
                        <a:pt x="1423" y="899"/>
                      </a:lnTo>
                      <a:lnTo>
                        <a:pt x="1425" y="923"/>
                      </a:lnTo>
                      <a:lnTo>
                        <a:pt x="1425" y="946"/>
                      </a:lnTo>
                      <a:lnTo>
                        <a:pt x="1423" y="970"/>
                      </a:lnTo>
                      <a:lnTo>
                        <a:pt x="1421" y="994"/>
                      </a:lnTo>
                      <a:lnTo>
                        <a:pt x="1418" y="1018"/>
                      </a:lnTo>
                      <a:lnTo>
                        <a:pt x="1413" y="1040"/>
                      </a:lnTo>
                      <a:lnTo>
                        <a:pt x="1408" y="1064"/>
                      </a:lnTo>
                      <a:lnTo>
                        <a:pt x="1401" y="1088"/>
                      </a:lnTo>
                      <a:lnTo>
                        <a:pt x="1393" y="1111"/>
                      </a:lnTo>
                      <a:lnTo>
                        <a:pt x="1383" y="1134"/>
                      </a:lnTo>
                      <a:lnTo>
                        <a:pt x="1372" y="1155"/>
                      </a:lnTo>
                      <a:lnTo>
                        <a:pt x="1361" y="1177"/>
                      </a:lnTo>
                      <a:lnTo>
                        <a:pt x="1349" y="1197"/>
                      </a:lnTo>
                      <a:lnTo>
                        <a:pt x="1336" y="1216"/>
                      </a:lnTo>
                      <a:lnTo>
                        <a:pt x="1321" y="1235"/>
                      </a:lnTo>
                      <a:lnTo>
                        <a:pt x="1306" y="1253"/>
                      </a:lnTo>
                      <a:lnTo>
                        <a:pt x="1290" y="1270"/>
                      </a:lnTo>
                      <a:lnTo>
                        <a:pt x="1274" y="1286"/>
                      </a:lnTo>
                      <a:lnTo>
                        <a:pt x="1257" y="1301"/>
                      </a:lnTo>
                      <a:lnTo>
                        <a:pt x="1239" y="1316"/>
                      </a:lnTo>
                      <a:lnTo>
                        <a:pt x="1220" y="1330"/>
                      </a:lnTo>
                      <a:lnTo>
                        <a:pt x="1201" y="1343"/>
                      </a:lnTo>
                      <a:lnTo>
                        <a:pt x="1181" y="1355"/>
                      </a:lnTo>
                      <a:lnTo>
                        <a:pt x="1161" y="1365"/>
                      </a:lnTo>
                      <a:lnTo>
                        <a:pt x="1141" y="1375"/>
                      </a:lnTo>
                      <a:lnTo>
                        <a:pt x="1120" y="1383"/>
                      </a:lnTo>
                      <a:lnTo>
                        <a:pt x="1098" y="1392"/>
                      </a:lnTo>
                      <a:lnTo>
                        <a:pt x="1076" y="1399"/>
                      </a:lnTo>
                      <a:lnTo>
                        <a:pt x="1053" y="1405"/>
                      </a:lnTo>
                      <a:lnTo>
                        <a:pt x="1030" y="1408"/>
                      </a:lnTo>
                      <a:lnTo>
                        <a:pt x="1008" y="1412"/>
                      </a:lnTo>
                      <a:lnTo>
                        <a:pt x="985" y="1414"/>
                      </a:lnTo>
                      <a:lnTo>
                        <a:pt x="962" y="1417"/>
                      </a:lnTo>
                      <a:lnTo>
                        <a:pt x="938" y="1417"/>
                      </a:lnTo>
                      <a:lnTo>
                        <a:pt x="914" y="1415"/>
                      </a:lnTo>
                      <a:lnTo>
                        <a:pt x="890" y="1413"/>
                      </a:lnTo>
                      <a:lnTo>
                        <a:pt x="868" y="1409"/>
                      </a:lnTo>
                      <a:lnTo>
                        <a:pt x="844" y="1405"/>
                      </a:lnTo>
                      <a:lnTo>
                        <a:pt x="820" y="1399"/>
                      </a:lnTo>
                      <a:lnTo>
                        <a:pt x="797" y="1392"/>
                      </a:lnTo>
                      <a:close/>
                    </a:path>
                  </a:pathLst>
                </a:custGeom>
                <a:solidFill>
                  <a:srgbClr val="F37F0B"/>
                </a:solidFill>
                <a:ln>
                  <a:noFill/>
                </a:ln>
              </p:spPr>
              <p:txBody>
                <a:bodyPr vert="horz" wrap="square" lIns="121920" tIns="60960" rIns="121920" bIns="60960" numCol="1" anchor="t" anchorCtr="0" compatLnSpc="1">
                  <a:prstTxWarp prst="textNoShape">
                    <a:avLst/>
                  </a:prstTxWarp>
                </a:bodyPr>
                <a:lstStyle/>
                <a:p>
                  <a:endParaRPr lang="en-US" sz="2489"/>
                </a:p>
              </p:txBody>
            </p:sp>
            <p:sp>
              <p:nvSpPr>
                <p:cNvPr id="42" name="Freeform 42">
                  <a:extLst>
                    <a:ext uri="{FF2B5EF4-FFF2-40B4-BE49-F238E27FC236}">
                      <a16:creationId xmlns:a16="http://schemas.microsoft.com/office/drawing/2014/main" id="{8C6D910E-671B-BE47-9636-3F34692070F1}"/>
                    </a:ext>
                  </a:extLst>
                </p:cNvPr>
                <p:cNvSpPr>
                  <a:spLocks noEditPoints="1"/>
                </p:cNvSpPr>
                <p:nvPr/>
              </p:nvSpPr>
              <p:spPr bwMode="auto">
                <a:xfrm rot="15300000">
                  <a:off x="4819489" y="4327195"/>
                  <a:ext cx="162434" cy="172664"/>
                </a:xfrm>
                <a:custGeom>
                  <a:avLst/>
                  <a:gdLst>
                    <a:gd name="T0" fmla="*/ 1130 w 1394"/>
                    <a:gd name="T1" fmla="*/ 978 h 1406"/>
                    <a:gd name="T2" fmla="*/ 1208 w 1394"/>
                    <a:gd name="T3" fmla="*/ 756 h 1406"/>
                    <a:gd name="T4" fmla="*/ 1209 w 1394"/>
                    <a:gd name="T5" fmla="*/ 659 h 1406"/>
                    <a:gd name="T6" fmla="*/ 1129 w 1394"/>
                    <a:gd name="T7" fmla="*/ 425 h 1406"/>
                    <a:gd name="T8" fmla="*/ 1187 w 1394"/>
                    <a:gd name="T9" fmla="*/ 192 h 1406"/>
                    <a:gd name="T10" fmla="*/ 860 w 1394"/>
                    <a:gd name="T11" fmla="*/ 215 h 1406"/>
                    <a:gd name="T12" fmla="*/ 613 w 1394"/>
                    <a:gd name="T13" fmla="*/ 0 h 1406"/>
                    <a:gd name="T14" fmla="*/ 519 w 1394"/>
                    <a:gd name="T15" fmla="*/ 221 h 1406"/>
                    <a:gd name="T16" fmla="*/ 315 w 1394"/>
                    <a:gd name="T17" fmla="*/ 360 h 1406"/>
                    <a:gd name="T18" fmla="*/ 284 w 1394"/>
                    <a:gd name="T19" fmla="*/ 398 h 1406"/>
                    <a:gd name="T20" fmla="*/ 257 w 1394"/>
                    <a:gd name="T21" fmla="*/ 438 h 1406"/>
                    <a:gd name="T22" fmla="*/ 183 w 1394"/>
                    <a:gd name="T23" fmla="*/ 674 h 1406"/>
                    <a:gd name="T24" fmla="*/ 0 w 1394"/>
                    <a:gd name="T25" fmla="*/ 829 h 1406"/>
                    <a:gd name="T26" fmla="*/ 278 w 1394"/>
                    <a:gd name="T27" fmla="*/ 1002 h 1406"/>
                    <a:gd name="T28" fmla="*/ 352 w 1394"/>
                    <a:gd name="T29" fmla="*/ 1322 h 1406"/>
                    <a:gd name="T30" fmla="*/ 557 w 1394"/>
                    <a:gd name="T31" fmla="*/ 1198 h 1406"/>
                    <a:gd name="T32" fmla="*/ 804 w 1394"/>
                    <a:gd name="T33" fmla="*/ 1206 h 1406"/>
                    <a:gd name="T34" fmla="*/ 898 w 1394"/>
                    <a:gd name="T35" fmla="*/ 1177 h 1406"/>
                    <a:gd name="T36" fmla="*/ 1088 w 1394"/>
                    <a:gd name="T37" fmla="*/ 1038 h 1406"/>
                    <a:gd name="T38" fmla="*/ 486 w 1394"/>
                    <a:gd name="T39" fmla="*/ 989 h 1406"/>
                    <a:gd name="T40" fmla="*/ 432 w 1394"/>
                    <a:gd name="T41" fmla="*/ 940 h 1406"/>
                    <a:gd name="T42" fmla="*/ 391 w 1394"/>
                    <a:gd name="T43" fmla="*/ 883 h 1406"/>
                    <a:gd name="T44" fmla="*/ 362 w 1394"/>
                    <a:gd name="T45" fmla="*/ 822 h 1406"/>
                    <a:gd name="T46" fmla="*/ 346 w 1394"/>
                    <a:gd name="T47" fmla="*/ 755 h 1406"/>
                    <a:gd name="T48" fmla="*/ 342 w 1394"/>
                    <a:gd name="T49" fmla="*/ 687 h 1406"/>
                    <a:gd name="T50" fmla="*/ 352 w 1394"/>
                    <a:gd name="T51" fmla="*/ 620 h 1406"/>
                    <a:gd name="T52" fmla="*/ 374 w 1394"/>
                    <a:gd name="T53" fmla="*/ 554 h 1406"/>
                    <a:gd name="T54" fmla="*/ 411 w 1394"/>
                    <a:gd name="T55" fmla="*/ 492 h 1406"/>
                    <a:gd name="T56" fmla="*/ 460 w 1394"/>
                    <a:gd name="T57" fmla="*/ 439 h 1406"/>
                    <a:gd name="T58" fmla="*/ 515 w 1394"/>
                    <a:gd name="T59" fmla="*/ 398 h 1406"/>
                    <a:gd name="T60" fmla="*/ 578 w 1394"/>
                    <a:gd name="T61" fmla="*/ 368 h 1406"/>
                    <a:gd name="T62" fmla="*/ 644 w 1394"/>
                    <a:gd name="T63" fmla="*/ 353 h 1406"/>
                    <a:gd name="T64" fmla="*/ 712 w 1394"/>
                    <a:gd name="T65" fmla="*/ 349 h 1406"/>
                    <a:gd name="T66" fmla="*/ 780 w 1394"/>
                    <a:gd name="T67" fmla="*/ 359 h 1406"/>
                    <a:gd name="T68" fmla="*/ 845 w 1394"/>
                    <a:gd name="T69" fmla="*/ 381 h 1406"/>
                    <a:gd name="T70" fmla="*/ 907 w 1394"/>
                    <a:gd name="T71" fmla="*/ 418 h 1406"/>
                    <a:gd name="T72" fmla="*/ 961 w 1394"/>
                    <a:gd name="T73" fmla="*/ 467 h 1406"/>
                    <a:gd name="T74" fmla="*/ 1002 w 1394"/>
                    <a:gd name="T75" fmla="*/ 522 h 1406"/>
                    <a:gd name="T76" fmla="*/ 1031 w 1394"/>
                    <a:gd name="T77" fmla="*/ 584 h 1406"/>
                    <a:gd name="T78" fmla="*/ 1047 w 1394"/>
                    <a:gd name="T79" fmla="*/ 651 h 1406"/>
                    <a:gd name="T80" fmla="*/ 1051 w 1394"/>
                    <a:gd name="T81" fmla="*/ 718 h 1406"/>
                    <a:gd name="T82" fmla="*/ 1041 w 1394"/>
                    <a:gd name="T83" fmla="*/ 786 h 1406"/>
                    <a:gd name="T84" fmla="*/ 1019 w 1394"/>
                    <a:gd name="T85" fmla="*/ 853 h 1406"/>
                    <a:gd name="T86" fmla="*/ 982 w 1394"/>
                    <a:gd name="T87" fmla="*/ 914 h 1406"/>
                    <a:gd name="T88" fmla="*/ 933 w 1394"/>
                    <a:gd name="T89" fmla="*/ 968 h 1406"/>
                    <a:gd name="T90" fmla="*/ 877 w 1394"/>
                    <a:gd name="T91" fmla="*/ 1009 h 1406"/>
                    <a:gd name="T92" fmla="*/ 816 w 1394"/>
                    <a:gd name="T93" fmla="*/ 1038 h 1406"/>
                    <a:gd name="T94" fmla="*/ 749 w 1394"/>
                    <a:gd name="T95" fmla="*/ 1054 h 1406"/>
                    <a:gd name="T96" fmla="*/ 682 w 1394"/>
                    <a:gd name="T97" fmla="*/ 1058 h 1406"/>
                    <a:gd name="T98" fmla="*/ 613 w 1394"/>
                    <a:gd name="T99" fmla="*/ 1048 h 1406"/>
                    <a:gd name="T100" fmla="*/ 547 w 1394"/>
                    <a:gd name="T101" fmla="*/ 1026 h 1406"/>
                    <a:gd name="T102" fmla="*/ 486 w 1394"/>
                    <a:gd name="T103" fmla="*/ 989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94" h="1406">
                      <a:moveTo>
                        <a:pt x="1110" y="1009"/>
                      </a:moveTo>
                      <a:lnTo>
                        <a:pt x="1117" y="999"/>
                      </a:lnTo>
                      <a:lnTo>
                        <a:pt x="1124" y="989"/>
                      </a:lnTo>
                      <a:lnTo>
                        <a:pt x="1130" y="978"/>
                      </a:lnTo>
                      <a:lnTo>
                        <a:pt x="1137" y="969"/>
                      </a:lnTo>
                      <a:lnTo>
                        <a:pt x="1335" y="1012"/>
                      </a:lnTo>
                      <a:lnTo>
                        <a:pt x="1392" y="841"/>
                      </a:lnTo>
                      <a:lnTo>
                        <a:pt x="1208" y="756"/>
                      </a:lnTo>
                      <a:lnTo>
                        <a:pt x="1210" y="731"/>
                      </a:lnTo>
                      <a:lnTo>
                        <a:pt x="1211" y="708"/>
                      </a:lnTo>
                      <a:lnTo>
                        <a:pt x="1210" y="683"/>
                      </a:lnTo>
                      <a:lnTo>
                        <a:pt x="1209" y="659"/>
                      </a:lnTo>
                      <a:lnTo>
                        <a:pt x="1394" y="578"/>
                      </a:lnTo>
                      <a:lnTo>
                        <a:pt x="1339" y="406"/>
                      </a:lnTo>
                      <a:lnTo>
                        <a:pt x="1142" y="445"/>
                      </a:lnTo>
                      <a:lnTo>
                        <a:pt x="1129" y="425"/>
                      </a:lnTo>
                      <a:lnTo>
                        <a:pt x="1115" y="405"/>
                      </a:lnTo>
                      <a:lnTo>
                        <a:pt x="1101" y="385"/>
                      </a:lnTo>
                      <a:lnTo>
                        <a:pt x="1085" y="366"/>
                      </a:lnTo>
                      <a:lnTo>
                        <a:pt x="1187" y="192"/>
                      </a:lnTo>
                      <a:lnTo>
                        <a:pt x="1041" y="84"/>
                      </a:lnTo>
                      <a:lnTo>
                        <a:pt x="905" y="233"/>
                      </a:lnTo>
                      <a:lnTo>
                        <a:pt x="882" y="223"/>
                      </a:lnTo>
                      <a:lnTo>
                        <a:pt x="860" y="215"/>
                      </a:lnTo>
                      <a:lnTo>
                        <a:pt x="836" y="208"/>
                      </a:lnTo>
                      <a:lnTo>
                        <a:pt x="813" y="202"/>
                      </a:lnTo>
                      <a:lnTo>
                        <a:pt x="793" y="1"/>
                      </a:lnTo>
                      <a:lnTo>
                        <a:pt x="613" y="0"/>
                      </a:lnTo>
                      <a:lnTo>
                        <a:pt x="589" y="201"/>
                      </a:lnTo>
                      <a:lnTo>
                        <a:pt x="565" y="207"/>
                      </a:lnTo>
                      <a:lnTo>
                        <a:pt x="541" y="213"/>
                      </a:lnTo>
                      <a:lnTo>
                        <a:pt x="519" y="221"/>
                      </a:lnTo>
                      <a:lnTo>
                        <a:pt x="496" y="230"/>
                      </a:lnTo>
                      <a:lnTo>
                        <a:pt x="362" y="80"/>
                      </a:lnTo>
                      <a:lnTo>
                        <a:pt x="215" y="184"/>
                      </a:lnTo>
                      <a:lnTo>
                        <a:pt x="315" y="360"/>
                      </a:lnTo>
                      <a:lnTo>
                        <a:pt x="306" y="369"/>
                      </a:lnTo>
                      <a:lnTo>
                        <a:pt x="298" y="378"/>
                      </a:lnTo>
                      <a:lnTo>
                        <a:pt x="291" y="387"/>
                      </a:lnTo>
                      <a:lnTo>
                        <a:pt x="284" y="398"/>
                      </a:lnTo>
                      <a:lnTo>
                        <a:pt x="277" y="407"/>
                      </a:lnTo>
                      <a:lnTo>
                        <a:pt x="270" y="418"/>
                      </a:lnTo>
                      <a:lnTo>
                        <a:pt x="262" y="427"/>
                      </a:lnTo>
                      <a:lnTo>
                        <a:pt x="257" y="438"/>
                      </a:lnTo>
                      <a:lnTo>
                        <a:pt x="59" y="394"/>
                      </a:lnTo>
                      <a:lnTo>
                        <a:pt x="2" y="566"/>
                      </a:lnTo>
                      <a:lnTo>
                        <a:pt x="185" y="651"/>
                      </a:lnTo>
                      <a:lnTo>
                        <a:pt x="183" y="674"/>
                      </a:lnTo>
                      <a:lnTo>
                        <a:pt x="183" y="699"/>
                      </a:lnTo>
                      <a:lnTo>
                        <a:pt x="183" y="723"/>
                      </a:lnTo>
                      <a:lnTo>
                        <a:pt x="184" y="748"/>
                      </a:lnTo>
                      <a:lnTo>
                        <a:pt x="0" y="829"/>
                      </a:lnTo>
                      <a:lnTo>
                        <a:pt x="55" y="1001"/>
                      </a:lnTo>
                      <a:lnTo>
                        <a:pt x="252" y="961"/>
                      </a:lnTo>
                      <a:lnTo>
                        <a:pt x="265" y="982"/>
                      </a:lnTo>
                      <a:lnTo>
                        <a:pt x="278" y="1002"/>
                      </a:lnTo>
                      <a:lnTo>
                        <a:pt x="292" y="1021"/>
                      </a:lnTo>
                      <a:lnTo>
                        <a:pt x="309" y="1040"/>
                      </a:lnTo>
                      <a:lnTo>
                        <a:pt x="207" y="1213"/>
                      </a:lnTo>
                      <a:lnTo>
                        <a:pt x="352" y="1322"/>
                      </a:lnTo>
                      <a:lnTo>
                        <a:pt x="488" y="1173"/>
                      </a:lnTo>
                      <a:lnTo>
                        <a:pt x="511" y="1183"/>
                      </a:lnTo>
                      <a:lnTo>
                        <a:pt x="534" y="1191"/>
                      </a:lnTo>
                      <a:lnTo>
                        <a:pt x="557" y="1198"/>
                      </a:lnTo>
                      <a:lnTo>
                        <a:pt x="581" y="1204"/>
                      </a:lnTo>
                      <a:lnTo>
                        <a:pt x="601" y="1405"/>
                      </a:lnTo>
                      <a:lnTo>
                        <a:pt x="781" y="1406"/>
                      </a:lnTo>
                      <a:lnTo>
                        <a:pt x="804" y="1206"/>
                      </a:lnTo>
                      <a:lnTo>
                        <a:pt x="828" y="1200"/>
                      </a:lnTo>
                      <a:lnTo>
                        <a:pt x="851" y="1193"/>
                      </a:lnTo>
                      <a:lnTo>
                        <a:pt x="874" y="1186"/>
                      </a:lnTo>
                      <a:lnTo>
                        <a:pt x="898" y="1177"/>
                      </a:lnTo>
                      <a:lnTo>
                        <a:pt x="1031" y="1327"/>
                      </a:lnTo>
                      <a:lnTo>
                        <a:pt x="1178" y="1222"/>
                      </a:lnTo>
                      <a:lnTo>
                        <a:pt x="1079" y="1047"/>
                      </a:lnTo>
                      <a:lnTo>
                        <a:pt x="1088" y="1038"/>
                      </a:lnTo>
                      <a:lnTo>
                        <a:pt x="1095" y="1028"/>
                      </a:lnTo>
                      <a:lnTo>
                        <a:pt x="1103" y="1019"/>
                      </a:lnTo>
                      <a:lnTo>
                        <a:pt x="1110" y="1009"/>
                      </a:lnTo>
                      <a:close/>
                      <a:moveTo>
                        <a:pt x="486" y="989"/>
                      </a:moveTo>
                      <a:lnTo>
                        <a:pt x="471" y="977"/>
                      </a:lnTo>
                      <a:lnTo>
                        <a:pt x="457" y="965"/>
                      </a:lnTo>
                      <a:lnTo>
                        <a:pt x="444" y="953"/>
                      </a:lnTo>
                      <a:lnTo>
                        <a:pt x="432" y="940"/>
                      </a:lnTo>
                      <a:lnTo>
                        <a:pt x="422" y="927"/>
                      </a:lnTo>
                      <a:lnTo>
                        <a:pt x="411" y="913"/>
                      </a:lnTo>
                      <a:lnTo>
                        <a:pt x="400" y="899"/>
                      </a:lnTo>
                      <a:lnTo>
                        <a:pt x="391" y="883"/>
                      </a:lnTo>
                      <a:lnTo>
                        <a:pt x="382" y="869"/>
                      </a:lnTo>
                      <a:lnTo>
                        <a:pt x="375" y="854"/>
                      </a:lnTo>
                      <a:lnTo>
                        <a:pt x="368" y="838"/>
                      </a:lnTo>
                      <a:lnTo>
                        <a:pt x="362" y="822"/>
                      </a:lnTo>
                      <a:lnTo>
                        <a:pt x="357" y="805"/>
                      </a:lnTo>
                      <a:lnTo>
                        <a:pt x="353" y="790"/>
                      </a:lnTo>
                      <a:lnTo>
                        <a:pt x="349" y="773"/>
                      </a:lnTo>
                      <a:lnTo>
                        <a:pt x="346" y="755"/>
                      </a:lnTo>
                      <a:lnTo>
                        <a:pt x="343" y="739"/>
                      </a:lnTo>
                      <a:lnTo>
                        <a:pt x="342" y="722"/>
                      </a:lnTo>
                      <a:lnTo>
                        <a:pt x="342" y="705"/>
                      </a:lnTo>
                      <a:lnTo>
                        <a:pt x="342" y="687"/>
                      </a:lnTo>
                      <a:lnTo>
                        <a:pt x="343" y="671"/>
                      </a:lnTo>
                      <a:lnTo>
                        <a:pt x="346" y="653"/>
                      </a:lnTo>
                      <a:lnTo>
                        <a:pt x="348" y="636"/>
                      </a:lnTo>
                      <a:lnTo>
                        <a:pt x="352" y="620"/>
                      </a:lnTo>
                      <a:lnTo>
                        <a:pt x="356" y="603"/>
                      </a:lnTo>
                      <a:lnTo>
                        <a:pt x="361" y="587"/>
                      </a:lnTo>
                      <a:lnTo>
                        <a:pt x="368" y="570"/>
                      </a:lnTo>
                      <a:lnTo>
                        <a:pt x="374" y="554"/>
                      </a:lnTo>
                      <a:lnTo>
                        <a:pt x="382" y="538"/>
                      </a:lnTo>
                      <a:lnTo>
                        <a:pt x="391" y="522"/>
                      </a:lnTo>
                      <a:lnTo>
                        <a:pt x="401" y="507"/>
                      </a:lnTo>
                      <a:lnTo>
                        <a:pt x="411" y="492"/>
                      </a:lnTo>
                      <a:lnTo>
                        <a:pt x="423" y="477"/>
                      </a:lnTo>
                      <a:lnTo>
                        <a:pt x="435" y="464"/>
                      </a:lnTo>
                      <a:lnTo>
                        <a:pt x="446" y="451"/>
                      </a:lnTo>
                      <a:lnTo>
                        <a:pt x="460" y="439"/>
                      </a:lnTo>
                      <a:lnTo>
                        <a:pt x="473" y="427"/>
                      </a:lnTo>
                      <a:lnTo>
                        <a:pt x="487" y="417"/>
                      </a:lnTo>
                      <a:lnTo>
                        <a:pt x="501" y="407"/>
                      </a:lnTo>
                      <a:lnTo>
                        <a:pt x="515" y="398"/>
                      </a:lnTo>
                      <a:lnTo>
                        <a:pt x="531" y="389"/>
                      </a:lnTo>
                      <a:lnTo>
                        <a:pt x="546" y="381"/>
                      </a:lnTo>
                      <a:lnTo>
                        <a:pt x="562" y="375"/>
                      </a:lnTo>
                      <a:lnTo>
                        <a:pt x="578" y="368"/>
                      </a:lnTo>
                      <a:lnTo>
                        <a:pt x="594" y="363"/>
                      </a:lnTo>
                      <a:lnTo>
                        <a:pt x="610" y="359"/>
                      </a:lnTo>
                      <a:lnTo>
                        <a:pt x="627" y="355"/>
                      </a:lnTo>
                      <a:lnTo>
                        <a:pt x="644" y="353"/>
                      </a:lnTo>
                      <a:lnTo>
                        <a:pt x="661" y="350"/>
                      </a:lnTo>
                      <a:lnTo>
                        <a:pt x="678" y="349"/>
                      </a:lnTo>
                      <a:lnTo>
                        <a:pt x="695" y="348"/>
                      </a:lnTo>
                      <a:lnTo>
                        <a:pt x="712" y="349"/>
                      </a:lnTo>
                      <a:lnTo>
                        <a:pt x="729" y="350"/>
                      </a:lnTo>
                      <a:lnTo>
                        <a:pt x="746" y="351"/>
                      </a:lnTo>
                      <a:lnTo>
                        <a:pt x="763" y="355"/>
                      </a:lnTo>
                      <a:lnTo>
                        <a:pt x="780" y="359"/>
                      </a:lnTo>
                      <a:lnTo>
                        <a:pt x="797" y="362"/>
                      </a:lnTo>
                      <a:lnTo>
                        <a:pt x="813" y="368"/>
                      </a:lnTo>
                      <a:lnTo>
                        <a:pt x="830" y="374"/>
                      </a:lnTo>
                      <a:lnTo>
                        <a:pt x="845" y="381"/>
                      </a:lnTo>
                      <a:lnTo>
                        <a:pt x="862" y="389"/>
                      </a:lnTo>
                      <a:lnTo>
                        <a:pt x="877" y="398"/>
                      </a:lnTo>
                      <a:lnTo>
                        <a:pt x="893" y="407"/>
                      </a:lnTo>
                      <a:lnTo>
                        <a:pt x="907" y="418"/>
                      </a:lnTo>
                      <a:lnTo>
                        <a:pt x="923" y="429"/>
                      </a:lnTo>
                      <a:lnTo>
                        <a:pt x="936" y="441"/>
                      </a:lnTo>
                      <a:lnTo>
                        <a:pt x="949" y="454"/>
                      </a:lnTo>
                      <a:lnTo>
                        <a:pt x="961" y="467"/>
                      </a:lnTo>
                      <a:lnTo>
                        <a:pt x="972" y="480"/>
                      </a:lnTo>
                      <a:lnTo>
                        <a:pt x="983" y="494"/>
                      </a:lnTo>
                      <a:lnTo>
                        <a:pt x="993" y="508"/>
                      </a:lnTo>
                      <a:lnTo>
                        <a:pt x="1002" y="522"/>
                      </a:lnTo>
                      <a:lnTo>
                        <a:pt x="1010" y="538"/>
                      </a:lnTo>
                      <a:lnTo>
                        <a:pt x="1019" y="553"/>
                      </a:lnTo>
                      <a:lnTo>
                        <a:pt x="1025" y="569"/>
                      </a:lnTo>
                      <a:lnTo>
                        <a:pt x="1031" y="584"/>
                      </a:lnTo>
                      <a:lnTo>
                        <a:pt x="1037" y="601"/>
                      </a:lnTo>
                      <a:lnTo>
                        <a:pt x="1041" y="617"/>
                      </a:lnTo>
                      <a:lnTo>
                        <a:pt x="1045" y="634"/>
                      </a:lnTo>
                      <a:lnTo>
                        <a:pt x="1047" y="651"/>
                      </a:lnTo>
                      <a:lnTo>
                        <a:pt x="1050" y="667"/>
                      </a:lnTo>
                      <a:lnTo>
                        <a:pt x="1051" y="685"/>
                      </a:lnTo>
                      <a:lnTo>
                        <a:pt x="1052" y="702"/>
                      </a:lnTo>
                      <a:lnTo>
                        <a:pt x="1051" y="718"/>
                      </a:lnTo>
                      <a:lnTo>
                        <a:pt x="1050" y="736"/>
                      </a:lnTo>
                      <a:lnTo>
                        <a:pt x="1048" y="753"/>
                      </a:lnTo>
                      <a:lnTo>
                        <a:pt x="1045" y="769"/>
                      </a:lnTo>
                      <a:lnTo>
                        <a:pt x="1041" y="786"/>
                      </a:lnTo>
                      <a:lnTo>
                        <a:pt x="1038" y="804"/>
                      </a:lnTo>
                      <a:lnTo>
                        <a:pt x="1032" y="820"/>
                      </a:lnTo>
                      <a:lnTo>
                        <a:pt x="1026" y="836"/>
                      </a:lnTo>
                      <a:lnTo>
                        <a:pt x="1019" y="853"/>
                      </a:lnTo>
                      <a:lnTo>
                        <a:pt x="1010" y="868"/>
                      </a:lnTo>
                      <a:lnTo>
                        <a:pt x="1002" y="885"/>
                      </a:lnTo>
                      <a:lnTo>
                        <a:pt x="993" y="899"/>
                      </a:lnTo>
                      <a:lnTo>
                        <a:pt x="982" y="914"/>
                      </a:lnTo>
                      <a:lnTo>
                        <a:pt x="971" y="929"/>
                      </a:lnTo>
                      <a:lnTo>
                        <a:pt x="959" y="943"/>
                      </a:lnTo>
                      <a:lnTo>
                        <a:pt x="946" y="956"/>
                      </a:lnTo>
                      <a:lnTo>
                        <a:pt x="933" y="968"/>
                      </a:lnTo>
                      <a:lnTo>
                        <a:pt x="920" y="978"/>
                      </a:lnTo>
                      <a:lnTo>
                        <a:pt x="906" y="989"/>
                      </a:lnTo>
                      <a:lnTo>
                        <a:pt x="892" y="1000"/>
                      </a:lnTo>
                      <a:lnTo>
                        <a:pt x="877" y="1009"/>
                      </a:lnTo>
                      <a:lnTo>
                        <a:pt x="862" y="1018"/>
                      </a:lnTo>
                      <a:lnTo>
                        <a:pt x="847" y="1025"/>
                      </a:lnTo>
                      <a:lnTo>
                        <a:pt x="831" y="1032"/>
                      </a:lnTo>
                      <a:lnTo>
                        <a:pt x="816" y="1038"/>
                      </a:lnTo>
                      <a:lnTo>
                        <a:pt x="799" y="1043"/>
                      </a:lnTo>
                      <a:lnTo>
                        <a:pt x="782" y="1047"/>
                      </a:lnTo>
                      <a:lnTo>
                        <a:pt x="766" y="1051"/>
                      </a:lnTo>
                      <a:lnTo>
                        <a:pt x="749" y="1054"/>
                      </a:lnTo>
                      <a:lnTo>
                        <a:pt x="733" y="1057"/>
                      </a:lnTo>
                      <a:lnTo>
                        <a:pt x="715" y="1058"/>
                      </a:lnTo>
                      <a:lnTo>
                        <a:pt x="698" y="1058"/>
                      </a:lnTo>
                      <a:lnTo>
                        <a:pt x="682" y="1058"/>
                      </a:lnTo>
                      <a:lnTo>
                        <a:pt x="664" y="1057"/>
                      </a:lnTo>
                      <a:lnTo>
                        <a:pt x="647" y="1054"/>
                      </a:lnTo>
                      <a:lnTo>
                        <a:pt x="631" y="1052"/>
                      </a:lnTo>
                      <a:lnTo>
                        <a:pt x="613" y="1048"/>
                      </a:lnTo>
                      <a:lnTo>
                        <a:pt x="596" y="1044"/>
                      </a:lnTo>
                      <a:lnTo>
                        <a:pt x="579" y="1039"/>
                      </a:lnTo>
                      <a:lnTo>
                        <a:pt x="564" y="1032"/>
                      </a:lnTo>
                      <a:lnTo>
                        <a:pt x="547" y="1026"/>
                      </a:lnTo>
                      <a:lnTo>
                        <a:pt x="532" y="1018"/>
                      </a:lnTo>
                      <a:lnTo>
                        <a:pt x="515" y="1009"/>
                      </a:lnTo>
                      <a:lnTo>
                        <a:pt x="501" y="999"/>
                      </a:lnTo>
                      <a:lnTo>
                        <a:pt x="486" y="989"/>
                      </a:lnTo>
                      <a:close/>
                    </a:path>
                  </a:pathLst>
                </a:custGeom>
                <a:solidFill>
                  <a:srgbClr val="F37F0B"/>
                </a:solidFill>
                <a:ln>
                  <a:noFill/>
                </a:ln>
              </p:spPr>
              <p:txBody>
                <a:bodyPr vert="horz" wrap="square" lIns="121920" tIns="60960" rIns="121920" bIns="60960" numCol="1" anchor="t" anchorCtr="0" compatLnSpc="1">
                  <a:prstTxWarp prst="textNoShape">
                    <a:avLst/>
                  </a:prstTxWarp>
                </a:bodyPr>
                <a:lstStyle/>
                <a:p>
                  <a:endParaRPr lang="en-US" sz="2489"/>
                </a:p>
              </p:txBody>
            </p:sp>
          </p:grpSp>
        </p:grpSp>
        <p:grpSp>
          <p:nvGrpSpPr>
            <p:cNvPr id="64" name="Group 63">
              <a:extLst>
                <a:ext uri="{FF2B5EF4-FFF2-40B4-BE49-F238E27FC236}">
                  <a16:creationId xmlns:a16="http://schemas.microsoft.com/office/drawing/2014/main" id="{0F65BDDA-2267-EB4A-ACC0-CDCEDDDE9DA4}"/>
                </a:ext>
              </a:extLst>
            </p:cNvPr>
            <p:cNvGrpSpPr/>
            <p:nvPr/>
          </p:nvGrpSpPr>
          <p:grpSpPr>
            <a:xfrm>
              <a:off x="7122007" y="2254083"/>
              <a:ext cx="2754959" cy="744136"/>
              <a:chOff x="7122007" y="2254083"/>
              <a:chExt cx="2754959" cy="744136"/>
            </a:xfrm>
          </p:grpSpPr>
          <p:sp>
            <p:nvSpPr>
              <p:cNvPr id="44" name="Rectangle 43">
                <a:extLst>
                  <a:ext uri="{FF2B5EF4-FFF2-40B4-BE49-F238E27FC236}">
                    <a16:creationId xmlns:a16="http://schemas.microsoft.com/office/drawing/2014/main" id="{CECB992F-021F-FF42-8C47-6E79D98A21C3}"/>
                  </a:ext>
                </a:extLst>
              </p:cNvPr>
              <p:cNvSpPr/>
              <p:nvPr/>
            </p:nvSpPr>
            <p:spPr>
              <a:xfrm>
                <a:off x="7122007" y="2506097"/>
                <a:ext cx="1968488"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INTELLIGENT</a:t>
                </a:r>
                <a:endParaRPr lang="en-US" sz="2400" b="1" spc="110" dirty="0">
                  <a:solidFill>
                    <a:srgbClr val="F37F0B"/>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Freeform 44">
                <a:extLst>
                  <a:ext uri="{FF2B5EF4-FFF2-40B4-BE49-F238E27FC236}">
                    <a16:creationId xmlns:a16="http://schemas.microsoft.com/office/drawing/2014/main" id="{F0FED686-5AA9-B540-8C5F-1A6A95F3D780}"/>
                  </a:ext>
                </a:extLst>
              </p:cNvPr>
              <p:cNvSpPr/>
              <p:nvPr/>
            </p:nvSpPr>
            <p:spPr>
              <a:xfrm>
                <a:off x="9090495" y="2254083"/>
                <a:ext cx="786471" cy="675119"/>
              </a:xfrm>
              <a:custGeom>
                <a:avLst/>
                <a:gdLst>
                  <a:gd name="connsiteX0" fmla="*/ 486797 w 1562085"/>
                  <a:gd name="connsiteY0" fmla="*/ 456128 h 1340920"/>
                  <a:gd name="connsiteX1" fmla="*/ 487911 w 1562085"/>
                  <a:gd name="connsiteY1" fmla="*/ 460587 h 1340920"/>
                  <a:gd name="connsiteX2" fmla="*/ 518003 w 1562085"/>
                  <a:gd name="connsiteY2" fmla="*/ 476711 h 1340920"/>
                  <a:gd name="connsiteX3" fmla="*/ 548094 w 1562085"/>
                  <a:gd name="connsiteY3" fmla="*/ 460587 h 1340920"/>
                  <a:gd name="connsiteX4" fmla="*/ 549208 w 1562085"/>
                  <a:gd name="connsiteY4" fmla="*/ 456128 h 1340920"/>
                  <a:gd name="connsiteX5" fmla="*/ 479911 w 1562085"/>
                  <a:gd name="connsiteY5" fmla="*/ 425994 h 1340920"/>
                  <a:gd name="connsiteX6" fmla="*/ 470981 w 1562085"/>
                  <a:gd name="connsiteY6" fmla="*/ 434924 h 1340920"/>
                  <a:gd name="connsiteX7" fmla="*/ 470981 w 1562085"/>
                  <a:gd name="connsiteY7" fmla="*/ 436162 h 1340920"/>
                  <a:gd name="connsiteX8" fmla="*/ 479911 w 1562085"/>
                  <a:gd name="connsiteY8" fmla="*/ 445091 h 1340920"/>
                  <a:gd name="connsiteX9" fmla="*/ 555786 w 1562085"/>
                  <a:gd name="connsiteY9" fmla="*/ 445091 h 1340920"/>
                  <a:gd name="connsiteX10" fmla="*/ 564715 w 1562085"/>
                  <a:gd name="connsiteY10" fmla="*/ 436162 h 1340920"/>
                  <a:gd name="connsiteX11" fmla="*/ 564715 w 1562085"/>
                  <a:gd name="connsiteY11" fmla="*/ 434924 h 1340920"/>
                  <a:gd name="connsiteX12" fmla="*/ 555786 w 1562085"/>
                  <a:gd name="connsiteY12" fmla="*/ 425994 h 1340920"/>
                  <a:gd name="connsiteX13" fmla="*/ 479911 w 1562085"/>
                  <a:gd name="connsiteY13" fmla="*/ 394486 h 1340920"/>
                  <a:gd name="connsiteX14" fmla="*/ 470981 w 1562085"/>
                  <a:gd name="connsiteY14" fmla="*/ 403416 h 1340920"/>
                  <a:gd name="connsiteX15" fmla="*/ 470981 w 1562085"/>
                  <a:gd name="connsiteY15" fmla="*/ 404654 h 1340920"/>
                  <a:gd name="connsiteX16" fmla="*/ 479911 w 1562085"/>
                  <a:gd name="connsiteY16" fmla="*/ 413584 h 1340920"/>
                  <a:gd name="connsiteX17" fmla="*/ 555786 w 1562085"/>
                  <a:gd name="connsiteY17" fmla="*/ 413584 h 1340920"/>
                  <a:gd name="connsiteX18" fmla="*/ 564715 w 1562085"/>
                  <a:gd name="connsiteY18" fmla="*/ 404654 h 1340920"/>
                  <a:gd name="connsiteX19" fmla="*/ 564715 w 1562085"/>
                  <a:gd name="connsiteY19" fmla="*/ 403416 h 1340920"/>
                  <a:gd name="connsiteX20" fmla="*/ 555786 w 1562085"/>
                  <a:gd name="connsiteY20" fmla="*/ 394486 h 1340920"/>
                  <a:gd name="connsiteX21" fmla="*/ 1523595 w 1562085"/>
                  <a:gd name="connsiteY21" fmla="*/ 379848 h 1340920"/>
                  <a:gd name="connsiteX22" fmla="*/ 1562085 w 1562085"/>
                  <a:gd name="connsiteY22" fmla="*/ 418338 h 1340920"/>
                  <a:gd name="connsiteX23" fmla="*/ 1523595 w 1562085"/>
                  <a:gd name="connsiteY23" fmla="*/ 456829 h 1340920"/>
                  <a:gd name="connsiteX24" fmla="*/ 1485104 w 1562085"/>
                  <a:gd name="connsiteY24" fmla="*/ 418338 h 1340920"/>
                  <a:gd name="connsiteX25" fmla="*/ 1523595 w 1562085"/>
                  <a:gd name="connsiteY25" fmla="*/ 379848 h 1340920"/>
                  <a:gd name="connsiteX26" fmla="*/ 1356237 w 1562085"/>
                  <a:gd name="connsiteY26" fmla="*/ 367017 h 1340920"/>
                  <a:gd name="connsiteX27" fmla="*/ 1407559 w 1562085"/>
                  <a:gd name="connsiteY27" fmla="*/ 418338 h 1340920"/>
                  <a:gd name="connsiteX28" fmla="*/ 1356237 w 1562085"/>
                  <a:gd name="connsiteY28" fmla="*/ 469659 h 1340920"/>
                  <a:gd name="connsiteX29" fmla="*/ 1304916 w 1562085"/>
                  <a:gd name="connsiteY29" fmla="*/ 418338 h 1340920"/>
                  <a:gd name="connsiteX30" fmla="*/ 1356237 w 1562085"/>
                  <a:gd name="connsiteY30" fmla="*/ 367017 h 1340920"/>
                  <a:gd name="connsiteX31" fmla="*/ 1150389 w 1562085"/>
                  <a:gd name="connsiteY31" fmla="*/ 341356 h 1340920"/>
                  <a:gd name="connsiteX32" fmla="*/ 1227370 w 1562085"/>
                  <a:gd name="connsiteY32" fmla="*/ 418338 h 1340920"/>
                  <a:gd name="connsiteX33" fmla="*/ 1150388 w 1562085"/>
                  <a:gd name="connsiteY33" fmla="*/ 495320 h 1340920"/>
                  <a:gd name="connsiteX34" fmla="*/ 1073407 w 1562085"/>
                  <a:gd name="connsiteY34" fmla="*/ 418338 h 1340920"/>
                  <a:gd name="connsiteX35" fmla="*/ 1150389 w 1562085"/>
                  <a:gd name="connsiteY35" fmla="*/ 341356 h 1340920"/>
                  <a:gd name="connsiteX36" fmla="*/ 835631 w 1562085"/>
                  <a:gd name="connsiteY36" fmla="*/ 315696 h 1340920"/>
                  <a:gd name="connsiteX37" fmla="*/ 732989 w 1562085"/>
                  <a:gd name="connsiteY37" fmla="*/ 418338 h 1340920"/>
                  <a:gd name="connsiteX38" fmla="*/ 835631 w 1562085"/>
                  <a:gd name="connsiteY38" fmla="*/ 520980 h 1340920"/>
                  <a:gd name="connsiteX39" fmla="*/ 938274 w 1562085"/>
                  <a:gd name="connsiteY39" fmla="*/ 418338 h 1340920"/>
                  <a:gd name="connsiteX40" fmla="*/ 835631 w 1562085"/>
                  <a:gd name="connsiteY40" fmla="*/ 315696 h 1340920"/>
                  <a:gd name="connsiteX41" fmla="*/ 623583 w 1562085"/>
                  <a:gd name="connsiteY41" fmla="*/ 284571 h 1340920"/>
                  <a:gd name="connsiteX42" fmla="*/ 613260 w 1562085"/>
                  <a:gd name="connsiteY42" fmla="*/ 302451 h 1340920"/>
                  <a:gd name="connsiteX43" fmla="*/ 635114 w 1562085"/>
                  <a:gd name="connsiteY43" fmla="*/ 315068 h 1340920"/>
                  <a:gd name="connsiteX44" fmla="*/ 645437 w 1562085"/>
                  <a:gd name="connsiteY44" fmla="*/ 297188 h 1340920"/>
                  <a:gd name="connsiteX45" fmla="*/ 412112 w 1562085"/>
                  <a:gd name="connsiteY45" fmla="*/ 284571 h 1340920"/>
                  <a:gd name="connsiteX46" fmla="*/ 390259 w 1562085"/>
                  <a:gd name="connsiteY46" fmla="*/ 297188 h 1340920"/>
                  <a:gd name="connsiteX47" fmla="*/ 400582 w 1562085"/>
                  <a:gd name="connsiteY47" fmla="*/ 315068 h 1340920"/>
                  <a:gd name="connsiteX48" fmla="*/ 422435 w 1562085"/>
                  <a:gd name="connsiteY48" fmla="*/ 302451 h 1340920"/>
                  <a:gd name="connsiteX49" fmla="*/ 630367 w 1562085"/>
                  <a:gd name="connsiteY49" fmla="*/ 228921 h 1340920"/>
                  <a:gd name="connsiteX50" fmla="*/ 630367 w 1562085"/>
                  <a:gd name="connsiteY50" fmla="*/ 249567 h 1340920"/>
                  <a:gd name="connsiteX51" fmla="*/ 655601 w 1562085"/>
                  <a:gd name="connsiteY51" fmla="*/ 249567 h 1340920"/>
                  <a:gd name="connsiteX52" fmla="*/ 655601 w 1562085"/>
                  <a:gd name="connsiteY52" fmla="*/ 228921 h 1340920"/>
                  <a:gd name="connsiteX53" fmla="*/ 380095 w 1562085"/>
                  <a:gd name="connsiteY53" fmla="*/ 228921 h 1340920"/>
                  <a:gd name="connsiteX54" fmla="*/ 380095 w 1562085"/>
                  <a:gd name="connsiteY54" fmla="*/ 249567 h 1340920"/>
                  <a:gd name="connsiteX55" fmla="*/ 405328 w 1562085"/>
                  <a:gd name="connsiteY55" fmla="*/ 249567 h 1340920"/>
                  <a:gd name="connsiteX56" fmla="*/ 405328 w 1562085"/>
                  <a:gd name="connsiteY56" fmla="*/ 228921 h 1340920"/>
                  <a:gd name="connsiteX57" fmla="*/ 634498 w 1562085"/>
                  <a:gd name="connsiteY57" fmla="*/ 159621 h 1340920"/>
                  <a:gd name="connsiteX58" fmla="*/ 612645 w 1562085"/>
                  <a:gd name="connsiteY58" fmla="*/ 172238 h 1340920"/>
                  <a:gd name="connsiteX59" fmla="*/ 622968 w 1562085"/>
                  <a:gd name="connsiteY59" fmla="*/ 190118 h 1340920"/>
                  <a:gd name="connsiteX60" fmla="*/ 644821 w 1562085"/>
                  <a:gd name="connsiteY60" fmla="*/ 177501 h 1340920"/>
                  <a:gd name="connsiteX61" fmla="*/ 401198 w 1562085"/>
                  <a:gd name="connsiteY61" fmla="*/ 159621 h 1340920"/>
                  <a:gd name="connsiteX62" fmla="*/ 390875 w 1562085"/>
                  <a:gd name="connsiteY62" fmla="*/ 177501 h 1340920"/>
                  <a:gd name="connsiteX63" fmla="*/ 412728 w 1562085"/>
                  <a:gd name="connsiteY63" fmla="*/ 190118 h 1340920"/>
                  <a:gd name="connsiteX64" fmla="*/ 423051 w 1562085"/>
                  <a:gd name="connsiteY64" fmla="*/ 172238 h 1340920"/>
                  <a:gd name="connsiteX65" fmla="*/ 517612 w 1562085"/>
                  <a:gd name="connsiteY65" fmla="*/ 157825 h 1340920"/>
                  <a:gd name="connsiteX66" fmla="*/ 526366 w 1562085"/>
                  <a:gd name="connsiteY66" fmla="*/ 158180 h 1340920"/>
                  <a:gd name="connsiteX67" fmla="*/ 533061 w 1562085"/>
                  <a:gd name="connsiteY67" fmla="*/ 158863 h 1340920"/>
                  <a:gd name="connsiteX68" fmla="*/ 575214 w 1562085"/>
                  <a:gd name="connsiteY68" fmla="*/ 182720 h 1340920"/>
                  <a:gd name="connsiteX69" fmla="*/ 585169 w 1562085"/>
                  <a:gd name="connsiteY69" fmla="*/ 286082 h 1340920"/>
                  <a:gd name="connsiteX70" fmla="*/ 574692 w 1562085"/>
                  <a:gd name="connsiteY70" fmla="*/ 306091 h 1340920"/>
                  <a:gd name="connsiteX71" fmla="*/ 567371 w 1562085"/>
                  <a:gd name="connsiteY71" fmla="*/ 319544 h 1340920"/>
                  <a:gd name="connsiteX72" fmla="*/ 563848 w 1562085"/>
                  <a:gd name="connsiteY72" fmla="*/ 326575 h 1340920"/>
                  <a:gd name="connsiteX73" fmla="*/ 562915 w 1562085"/>
                  <a:gd name="connsiteY73" fmla="*/ 329024 h 1340920"/>
                  <a:gd name="connsiteX74" fmla="*/ 562725 w 1562085"/>
                  <a:gd name="connsiteY74" fmla="*/ 328931 h 1340920"/>
                  <a:gd name="connsiteX75" fmla="*/ 548135 w 1562085"/>
                  <a:gd name="connsiteY75" fmla="*/ 358846 h 1340920"/>
                  <a:gd name="connsiteX76" fmla="*/ 540571 w 1562085"/>
                  <a:gd name="connsiteY76" fmla="*/ 358846 h 1340920"/>
                  <a:gd name="connsiteX77" fmla="*/ 540571 w 1562085"/>
                  <a:gd name="connsiteY77" fmla="*/ 358846 h 1340920"/>
                  <a:gd name="connsiteX78" fmla="*/ 518008 w 1562085"/>
                  <a:gd name="connsiteY78" fmla="*/ 358846 h 1340920"/>
                  <a:gd name="connsiteX79" fmla="*/ 517688 w 1562085"/>
                  <a:gd name="connsiteY79" fmla="*/ 358846 h 1340920"/>
                  <a:gd name="connsiteX80" fmla="*/ 495125 w 1562085"/>
                  <a:gd name="connsiteY80" fmla="*/ 358846 h 1340920"/>
                  <a:gd name="connsiteX81" fmla="*/ 495125 w 1562085"/>
                  <a:gd name="connsiteY81" fmla="*/ 358846 h 1340920"/>
                  <a:gd name="connsiteX82" fmla="*/ 487534 w 1562085"/>
                  <a:gd name="connsiteY82" fmla="*/ 358846 h 1340920"/>
                  <a:gd name="connsiteX83" fmla="*/ 487534 w 1562085"/>
                  <a:gd name="connsiteY83" fmla="*/ 358846 h 1340920"/>
                  <a:gd name="connsiteX84" fmla="*/ 487233 w 1562085"/>
                  <a:gd name="connsiteY84" fmla="*/ 358846 h 1340920"/>
                  <a:gd name="connsiteX85" fmla="*/ 473116 w 1562085"/>
                  <a:gd name="connsiteY85" fmla="*/ 329903 h 1340920"/>
                  <a:gd name="connsiteX86" fmla="*/ 471848 w 1562085"/>
                  <a:gd name="connsiteY86" fmla="*/ 326575 h 1340920"/>
                  <a:gd name="connsiteX87" fmla="*/ 468325 w 1562085"/>
                  <a:gd name="connsiteY87" fmla="*/ 319544 h 1340920"/>
                  <a:gd name="connsiteX88" fmla="*/ 461004 w 1562085"/>
                  <a:gd name="connsiteY88" fmla="*/ 306091 h 1340920"/>
                  <a:gd name="connsiteX89" fmla="*/ 450527 w 1562085"/>
                  <a:gd name="connsiteY89" fmla="*/ 286082 h 1340920"/>
                  <a:gd name="connsiteX90" fmla="*/ 460482 w 1562085"/>
                  <a:gd name="connsiteY90" fmla="*/ 182720 h 1340920"/>
                  <a:gd name="connsiteX91" fmla="*/ 502635 w 1562085"/>
                  <a:gd name="connsiteY91" fmla="*/ 158863 h 1340920"/>
                  <a:gd name="connsiteX92" fmla="*/ 509197 w 1562085"/>
                  <a:gd name="connsiteY92" fmla="*/ 158194 h 1340920"/>
                  <a:gd name="connsiteX93" fmla="*/ 517557 w 1562085"/>
                  <a:gd name="connsiteY93" fmla="*/ 137986 h 1340920"/>
                  <a:gd name="connsiteX94" fmla="*/ 507187 w 1562085"/>
                  <a:gd name="connsiteY94" fmla="*/ 138434 h 1340920"/>
                  <a:gd name="connsiteX95" fmla="*/ 499100 w 1562085"/>
                  <a:gd name="connsiteY95" fmla="*/ 139247 h 1340920"/>
                  <a:gd name="connsiteX96" fmla="*/ 447151 w 1562085"/>
                  <a:gd name="connsiteY96" fmla="*/ 168231 h 1340920"/>
                  <a:gd name="connsiteX97" fmla="*/ 434883 w 1562085"/>
                  <a:gd name="connsiteY97" fmla="*/ 293807 h 1340920"/>
                  <a:gd name="connsiteX98" fmla="*/ 447795 w 1562085"/>
                  <a:gd name="connsiteY98" fmla="*/ 318116 h 1340920"/>
                  <a:gd name="connsiteX99" fmla="*/ 456817 w 1562085"/>
                  <a:gd name="connsiteY99" fmla="*/ 334460 h 1340920"/>
                  <a:gd name="connsiteX100" fmla="*/ 461158 w 1562085"/>
                  <a:gd name="connsiteY100" fmla="*/ 343003 h 1340920"/>
                  <a:gd name="connsiteX101" fmla="*/ 465406 w 1562085"/>
                  <a:gd name="connsiteY101" fmla="*/ 353993 h 1340920"/>
                  <a:gd name="connsiteX102" fmla="*/ 470426 w 1562085"/>
                  <a:gd name="connsiteY102" fmla="*/ 378750 h 1340920"/>
                  <a:gd name="connsiteX103" fmla="*/ 470296 w 1562085"/>
                  <a:gd name="connsiteY103" fmla="*/ 380105 h 1340920"/>
                  <a:gd name="connsiteX104" fmla="*/ 470743 w 1562085"/>
                  <a:gd name="connsiteY104" fmla="*/ 382210 h 1340920"/>
                  <a:gd name="connsiteX105" fmla="*/ 480490 w 1562085"/>
                  <a:gd name="connsiteY105" fmla="*/ 382210 h 1340920"/>
                  <a:gd name="connsiteX106" fmla="*/ 489845 w 1562085"/>
                  <a:gd name="connsiteY106" fmla="*/ 382209 h 1340920"/>
                  <a:gd name="connsiteX107" fmla="*/ 489845 w 1562085"/>
                  <a:gd name="connsiteY107" fmla="*/ 382210 h 1340920"/>
                  <a:gd name="connsiteX108" fmla="*/ 517651 w 1562085"/>
                  <a:gd name="connsiteY108" fmla="*/ 382210 h 1340920"/>
                  <a:gd name="connsiteX109" fmla="*/ 518045 w 1562085"/>
                  <a:gd name="connsiteY109" fmla="*/ 382210 h 1340920"/>
                  <a:gd name="connsiteX110" fmla="*/ 545851 w 1562085"/>
                  <a:gd name="connsiteY110" fmla="*/ 382210 h 1340920"/>
                  <a:gd name="connsiteX111" fmla="*/ 545851 w 1562085"/>
                  <a:gd name="connsiteY111" fmla="*/ 382210 h 1340920"/>
                  <a:gd name="connsiteX112" fmla="*/ 555207 w 1562085"/>
                  <a:gd name="connsiteY112" fmla="*/ 382210 h 1340920"/>
                  <a:gd name="connsiteX113" fmla="*/ 563863 w 1562085"/>
                  <a:gd name="connsiteY113" fmla="*/ 382210 h 1340920"/>
                  <a:gd name="connsiteX114" fmla="*/ 566230 w 1562085"/>
                  <a:gd name="connsiteY114" fmla="*/ 371073 h 1340920"/>
                  <a:gd name="connsiteX115" fmla="*/ 566691 w 1562085"/>
                  <a:gd name="connsiteY115" fmla="*/ 367387 h 1340920"/>
                  <a:gd name="connsiteX116" fmla="*/ 570290 w 1562085"/>
                  <a:gd name="connsiteY116" fmla="*/ 353993 h 1340920"/>
                  <a:gd name="connsiteX117" fmla="*/ 574538 w 1562085"/>
                  <a:gd name="connsiteY117" fmla="*/ 343003 h 1340920"/>
                  <a:gd name="connsiteX118" fmla="*/ 578879 w 1562085"/>
                  <a:gd name="connsiteY118" fmla="*/ 334460 h 1340920"/>
                  <a:gd name="connsiteX119" fmla="*/ 587902 w 1562085"/>
                  <a:gd name="connsiteY119" fmla="*/ 318116 h 1340920"/>
                  <a:gd name="connsiteX120" fmla="*/ 600813 w 1562085"/>
                  <a:gd name="connsiteY120" fmla="*/ 293807 h 1340920"/>
                  <a:gd name="connsiteX121" fmla="*/ 588545 w 1562085"/>
                  <a:gd name="connsiteY121" fmla="*/ 168231 h 1340920"/>
                  <a:gd name="connsiteX122" fmla="*/ 536597 w 1562085"/>
                  <a:gd name="connsiteY122" fmla="*/ 139247 h 1340920"/>
                  <a:gd name="connsiteX123" fmla="*/ 528345 w 1562085"/>
                  <a:gd name="connsiteY123" fmla="*/ 138418 h 1340920"/>
                  <a:gd name="connsiteX124" fmla="*/ 581942 w 1562085"/>
                  <a:gd name="connsiteY124" fmla="*/ 110134 h 1340920"/>
                  <a:gd name="connsiteX125" fmla="*/ 569326 w 1562085"/>
                  <a:gd name="connsiteY125" fmla="*/ 131987 h 1340920"/>
                  <a:gd name="connsiteX126" fmla="*/ 587205 w 1562085"/>
                  <a:gd name="connsiteY126" fmla="*/ 142310 h 1340920"/>
                  <a:gd name="connsiteX127" fmla="*/ 599822 w 1562085"/>
                  <a:gd name="connsiteY127" fmla="*/ 120457 h 1340920"/>
                  <a:gd name="connsiteX128" fmla="*/ 453753 w 1562085"/>
                  <a:gd name="connsiteY128" fmla="*/ 110134 h 1340920"/>
                  <a:gd name="connsiteX129" fmla="*/ 435874 w 1562085"/>
                  <a:gd name="connsiteY129" fmla="*/ 120457 h 1340920"/>
                  <a:gd name="connsiteX130" fmla="*/ 448490 w 1562085"/>
                  <a:gd name="connsiteY130" fmla="*/ 142310 h 1340920"/>
                  <a:gd name="connsiteX131" fmla="*/ 466370 w 1562085"/>
                  <a:gd name="connsiteY131" fmla="*/ 131987 h 1340920"/>
                  <a:gd name="connsiteX132" fmla="*/ 528171 w 1562085"/>
                  <a:gd name="connsiteY132" fmla="*/ 96014 h 1340920"/>
                  <a:gd name="connsiteX133" fmla="*/ 507525 w 1562085"/>
                  <a:gd name="connsiteY133" fmla="*/ 96014 h 1340920"/>
                  <a:gd name="connsiteX134" fmla="*/ 507525 w 1562085"/>
                  <a:gd name="connsiteY134" fmla="*/ 121247 h 1340920"/>
                  <a:gd name="connsiteX135" fmla="*/ 528171 w 1562085"/>
                  <a:gd name="connsiteY135" fmla="*/ 121247 h 1340920"/>
                  <a:gd name="connsiteX136" fmla="*/ 503808 w 1562085"/>
                  <a:gd name="connsiteY136" fmla="*/ 0 h 1340920"/>
                  <a:gd name="connsiteX137" fmla="*/ 1007615 w 1562085"/>
                  <a:gd name="connsiteY137" fmla="*/ 498588 h 1340920"/>
                  <a:gd name="connsiteX138" fmla="*/ 1007588 w 1562085"/>
                  <a:gd name="connsiteY138" fmla="*/ 499129 h 1340920"/>
                  <a:gd name="connsiteX139" fmla="*/ 1102247 w 1562085"/>
                  <a:gd name="connsiteY139" fmla="*/ 694839 h 1340920"/>
                  <a:gd name="connsiteX140" fmla="*/ 1077853 w 1562085"/>
                  <a:gd name="connsiteY140" fmla="*/ 764935 h 1340920"/>
                  <a:gd name="connsiteX141" fmla="*/ 1007615 w 1562085"/>
                  <a:gd name="connsiteY141" fmla="*/ 798908 h 1340920"/>
                  <a:gd name="connsiteX142" fmla="*/ 1007615 w 1562085"/>
                  <a:gd name="connsiteY142" fmla="*/ 984779 h 1340920"/>
                  <a:gd name="connsiteX143" fmla="*/ 910745 w 1562085"/>
                  <a:gd name="connsiteY143" fmla="*/ 1081649 h 1340920"/>
                  <a:gd name="connsiteX144" fmla="*/ 723601 w 1562085"/>
                  <a:gd name="connsiteY144" fmla="*/ 1081649 h 1340920"/>
                  <a:gd name="connsiteX145" fmla="*/ 721954 w 1562085"/>
                  <a:gd name="connsiteY145" fmla="*/ 1081483 h 1340920"/>
                  <a:gd name="connsiteX146" fmla="*/ 721954 w 1562085"/>
                  <a:gd name="connsiteY146" fmla="*/ 1340920 h 1340920"/>
                  <a:gd name="connsiteX147" fmla="*/ 204188 w 1562085"/>
                  <a:gd name="connsiteY147" fmla="*/ 1061710 h 1340920"/>
                  <a:gd name="connsiteX148" fmla="*/ 204188 w 1562085"/>
                  <a:gd name="connsiteY148" fmla="*/ 898752 h 1340920"/>
                  <a:gd name="connsiteX149" fmla="*/ 183339 w 1562085"/>
                  <a:gd name="connsiteY149" fmla="*/ 883323 h 1340920"/>
                  <a:gd name="connsiteX150" fmla="*/ 0 w 1562085"/>
                  <a:gd name="connsiteY150" fmla="*/ 498588 h 1340920"/>
                  <a:gd name="connsiteX151" fmla="*/ 503808 w 1562085"/>
                  <a:gd name="connsiteY151" fmla="*/ 0 h 134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1562085" h="1340920">
                    <a:moveTo>
                      <a:pt x="486797" y="456128"/>
                    </a:moveTo>
                    <a:lnTo>
                      <a:pt x="487911" y="460587"/>
                    </a:lnTo>
                    <a:cubicBezTo>
                      <a:pt x="492869" y="470062"/>
                      <a:pt x="504475" y="476711"/>
                      <a:pt x="518003" y="476711"/>
                    </a:cubicBezTo>
                    <a:cubicBezTo>
                      <a:pt x="531530" y="476711"/>
                      <a:pt x="543137" y="470063"/>
                      <a:pt x="548094" y="460587"/>
                    </a:cubicBezTo>
                    <a:lnTo>
                      <a:pt x="549208" y="456128"/>
                    </a:lnTo>
                    <a:close/>
                    <a:moveTo>
                      <a:pt x="479911" y="425994"/>
                    </a:moveTo>
                    <a:cubicBezTo>
                      <a:pt x="474979" y="425994"/>
                      <a:pt x="470981" y="429992"/>
                      <a:pt x="470981" y="434924"/>
                    </a:cubicBezTo>
                    <a:lnTo>
                      <a:pt x="470981" y="436162"/>
                    </a:lnTo>
                    <a:cubicBezTo>
                      <a:pt x="470981" y="441093"/>
                      <a:pt x="474979" y="445091"/>
                      <a:pt x="479911" y="445091"/>
                    </a:cubicBezTo>
                    <a:lnTo>
                      <a:pt x="555786" y="445091"/>
                    </a:lnTo>
                    <a:cubicBezTo>
                      <a:pt x="560717" y="445091"/>
                      <a:pt x="564715" y="441093"/>
                      <a:pt x="564715" y="436162"/>
                    </a:cubicBezTo>
                    <a:lnTo>
                      <a:pt x="564715" y="434924"/>
                    </a:lnTo>
                    <a:cubicBezTo>
                      <a:pt x="564715" y="429992"/>
                      <a:pt x="560717" y="425994"/>
                      <a:pt x="555786" y="425994"/>
                    </a:cubicBezTo>
                    <a:close/>
                    <a:moveTo>
                      <a:pt x="479911" y="394486"/>
                    </a:moveTo>
                    <a:cubicBezTo>
                      <a:pt x="474979" y="394487"/>
                      <a:pt x="470981" y="398485"/>
                      <a:pt x="470981" y="403416"/>
                    </a:cubicBezTo>
                    <a:lnTo>
                      <a:pt x="470981" y="404654"/>
                    </a:lnTo>
                    <a:cubicBezTo>
                      <a:pt x="470981" y="409586"/>
                      <a:pt x="474979" y="413584"/>
                      <a:pt x="479911" y="413584"/>
                    </a:cubicBezTo>
                    <a:lnTo>
                      <a:pt x="555786" y="413584"/>
                    </a:lnTo>
                    <a:cubicBezTo>
                      <a:pt x="560717" y="413584"/>
                      <a:pt x="564715" y="409586"/>
                      <a:pt x="564715" y="404654"/>
                    </a:cubicBezTo>
                    <a:lnTo>
                      <a:pt x="564715" y="403416"/>
                    </a:lnTo>
                    <a:cubicBezTo>
                      <a:pt x="564715" y="398485"/>
                      <a:pt x="560717" y="394487"/>
                      <a:pt x="555786" y="394486"/>
                    </a:cubicBezTo>
                    <a:close/>
                    <a:moveTo>
                      <a:pt x="1523595" y="379848"/>
                    </a:moveTo>
                    <a:cubicBezTo>
                      <a:pt x="1544852" y="379847"/>
                      <a:pt x="1562085" y="397080"/>
                      <a:pt x="1562085" y="418338"/>
                    </a:cubicBezTo>
                    <a:cubicBezTo>
                      <a:pt x="1562085" y="439596"/>
                      <a:pt x="1544853" y="456829"/>
                      <a:pt x="1523595" y="456829"/>
                    </a:cubicBezTo>
                    <a:cubicBezTo>
                      <a:pt x="1502337" y="456829"/>
                      <a:pt x="1485104" y="439596"/>
                      <a:pt x="1485104" y="418338"/>
                    </a:cubicBezTo>
                    <a:cubicBezTo>
                      <a:pt x="1485104" y="397080"/>
                      <a:pt x="1502337" y="379847"/>
                      <a:pt x="1523595" y="379848"/>
                    </a:cubicBezTo>
                    <a:close/>
                    <a:moveTo>
                      <a:pt x="1356237" y="367017"/>
                    </a:moveTo>
                    <a:cubicBezTo>
                      <a:pt x="1384581" y="367017"/>
                      <a:pt x="1407559" y="389994"/>
                      <a:pt x="1407559" y="418338"/>
                    </a:cubicBezTo>
                    <a:cubicBezTo>
                      <a:pt x="1407558" y="446682"/>
                      <a:pt x="1384581" y="469659"/>
                      <a:pt x="1356237" y="469659"/>
                    </a:cubicBezTo>
                    <a:cubicBezTo>
                      <a:pt x="1327893" y="469659"/>
                      <a:pt x="1304916" y="446682"/>
                      <a:pt x="1304916" y="418338"/>
                    </a:cubicBezTo>
                    <a:cubicBezTo>
                      <a:pt x="1304917" y="389994"/>
                      <a:pt x="1327894" y="367017"/>
                      <a:pt x="1356237" y="367017"/>
                    </a:cubicBezTo>
                    <a:close/>
                    <a:moveTo>
                      <a:pt x="1150389" y="341356"/>
                    </a:moveTo>
                    <a:cubicBezTo>
                      <a:pt x="1192904" y="341356"/>
                      <a:pt x="1227370" y="375823"/>
                      <a:pt x="1227370" y="418338"/>
                    </a:cubicBezTo>
                    <a:cubicBezTo>
                      <a:pt x="1227370" y="460853"/>
                      <a:pt x="1192904" y="495319"/>
                      <a:pt x="1150388" y="495320"/>
                    </a:cubicBezTo>
                    <a:cubicBezTo>
                      <a:pt x="1107873" y="495320"/>
                      <a:pt x="1073407" y="460854"/>
                      <a:pt x="1073407" y="418338"/>
                    </a:cubicBezTo>
                    <a:cubicBezTo>
                      <a:pt x="1073407" y="375822"/>
                      <a:pt x="1107873" y="341356"/>
                      <a:pt x="1150389" y="341356"/>
                    </a:cubicBezTo>
                    <a:close/>
                    <a:moveTo>
                      <a:pt x="835631" y="315696"/>
                    </a:moveTo>
                    <a:cubicBezTo>
                      <a:pt x="778944" y="315696"/>
                      <a:pt x="732989" y="361650"/>
                      <a:pt x="732989" y="418338"/>
                    </a:cubicBezTo>
                    <a:cubicBezTo>
                      <a:pt x="732989" y="475026"/>
                      <a:pt x="778944" y="520980"/>
                      <a:pt x="835631" y="520980"/>
                    </a:cubicBezTo>
                    <a:cubicBezTo>
                      <a:pt x="892319" y="520980"/>
                      <a:pt x="938274" y="475026"/>
                      <a:pt x="938274" y="418338"/>
                    </a:cubicBezTo>
                    <a:cubicBezTo>
                      <a:pt x="938274" y="361650"/>
                      <a:pt x="892319" y="315696"/>
                      <a:pt x="835631" y="315696"/>
                    </a:cubicBezTo>
                    <a:close/>
                    <a:moveTo>
                      <a:pt x="623583" y="284571"/>
                    </a:moveTo>
                    <a:lnTo>
                      <a:pt x="613260" y="302451"/>
                    </a:lnTo>
                    <a:lnTo>
                      <a:pt x="635114" y="315068"/>
                    </a:lnTo>
                    <a:lnTo>
                      <a:pt x="645437" y="297188"/>
                    </a:lnTo>
                    <a:close/>
                    <a:moveTo>
                      <a:pt x="412112" y="284571"/>
                    </a:moveTo>
                    <a:lnTo>
                      <a:pt x="390259" y="297188"/>
                    </a:lnTo>
                    <a:lnTo>
                      <a:pt x="400582" y="315068"/>
                    </a:lnTo>
                    <a:lnTo>
                      <a:pt x="422435" y="302451"/>
                    </a:lnTo>
                    <a:close/>
                    <a:moveTo>
                      <a:pt x="630367" y="228921"/>
                    </a:moveTo>
                    <a:lnTo>
                      <a:pt x="630367" y="249567"/>
                    </a:lnTo>
                    <a:lnTo>
                      <a:pt x="655601" y="249567"/>
                    </a:lnTo>
                    <a:lnTo>
                      <a:pt x="655601" y="228921"/>
                    </a:lnTo>
                    <a:close/>
                    <a:moveTo>
                      <a:pt x="380095" y="228921"/>
                    </a:moveTo>
                    <a:lnTo>
                      <a:pt x="380095" y="249567"/>
                    </a:lnTo>
                    <a:lnTo>
                      <a:pt x="405328" y="249567"/>
                    </a:lnTo>
                    <a:lnTo>
                      <a:pt x="405328" y="228921"/>
                    </a:lnTo>
                    <a:close/>
                    <a:moveTo>
                      <a:pt x="634498" y="159621"/>
                    </a:moveTo>
                    <a:lnTo>
                      <a:pt x="612645" y="172238"/>
                    </a:lnTo>
                    <a:lnTo>
                      <a:pt x="622968" y="190118"/>
                    </a:lnTo>
                    <a:lnTo>
                      <a:pt x="644821" y="177501"/>
                    </a:lnTo>
                    <a:close/>
                    <a:moveTo>
                      <a:pt x="401198" y="159621"/>
                    </a:moveTo>
                    <a:lnTo>
                      <a:pt x="390875" y="177501"/>
                    </a:lnTo>
                    <a:lnTo>
                      <a:pt x="412728" y="190118"/>
                    </a:lnTo>
                    <a:lnTo>
                      <a:pt x="423051" y="172238"/>
                    </a:lnTo>
                    <a:close/>
                    <a:moveTo>
                      <a:pt x="517612" y="157825"/>
                    </a:moveTo>
                    <a:lnTo>
                      <a:pt x="526366" y="158180"/>
                    </a:lnTo>
                    <a:lnTo>
                      <a:pt x="533061" y="158863"/>
                    </a:lnTo>
                    <a:cubicBezTo>
                      <a:pt x="548506" y="162044"/>
                      <a:pt x="563253" y="169996"/>
                      <a:pt x="575214" y="182720"/>
                    </a:cubicBezTo>
                    <a:cubicBezTo>
                      <a:pt x="607109" y="216649"/>
                      <a:pt x="597980" y="261463"/>
                      <a:pt x="585169" y="286082"/>
                    </a:cubicBezTo>
                    <a:cubicBezTo>
                      <a:pt x="581867" y="292425"/>
                      <a:pt x="578312" y="299262"/>
                      <a:pt x="574692" y="306091"/>
                    </a:cubicBezTo>
                    <a:lnTo>
                      <a:pt x="567371" y="319544"/>
                    </a:lnTo>
                    <a:lnTo>
                      <a:pt x="563848" y="326575"/>
                    </a:lnTo>
                    <a:lnTo>
                      <a:pt x="562915" y="329024"/>
                    </a:lnTo>
                    <a:lnTo>
                      <a:pt x="562725" y="328931"/>
                    </a:lnTo>
                    <a:lnTo>
                      <a:pt x="548135" y="358846"/>
                    </a:lnTo>
                    <a:lnTo>
                      <a:pt x="540571" y="358846"/>
                    </a:lnTo>
                    <a:lnTo>
                      <a:pt x="540571" y="358846"/>
                    </a:lnTo>
                    <a:lnTo>
                      <a:pt x="518008" y="358846"/>
                    </a:lnTo>
                    <a:lnTo>
                      <a:pt x="517688" y="358846"/>
                    </a:lnTo>
                    <a:lnTo>
                      <a:pt x="495125" y="358846"/>
                    </a:lnTo>
                    <a:lnTo>
                      <a:pt x="495125" y="358846"/>
                    </a:lnTo>
                    <a:lnTo>
                      <a:pt x="487534" y="358846"/>
                    </a:lnTo>
                    <a:lnTo>
                      <a:pt x="487534" y="358846"/>
                    </a:lnTo>
                    <a:lnTo>
                      <a:pt x="487233" y="358846"/>
                    </a:lnTo>
                    <a:lnTo>
                      <a:pt x="473116" y="329903"/>
                    </a:lnTo>
                    <a:lnTo>
                      <a:pt x="471848" y="326575"/>
                    </a:lnTo>
                    <a:lnTo>
                      <a:pt x="468325" y="319544"/>
                    </a:lnTo>
                    <a:lnTo>
                      <a:pt x="461004" y="306091"/>
                    </a:lnTo>
                    <a:cubicBezTo>
                      <a:pt x="457384" y="299262"/>
                      <a:pt x="453829" y="292425"/>
                      <a:pt x="450527" y="286082"/>
                    </a:cubicBezTo>
                    <a:cubicBezTo>
                      <a:pt x="437715" y="261463"/>
                      <a:pt x="428587" y="216649"/>
                      <a:pt x="460482" y="182720"/>
                    </a:cubicBezTo>
                    <a:cubicBezTo>
                      <a:pt x="472443" y="169996"/>
                      <a:pt x="487191" y="162044"/>
                      <a:pt x="502635" y="158863"/>
                    </a:cubicBezTo>
                    <a:lnTo>
                      <a:pt x="509197" y="158194"/>
                    </a:lnTo>
                    <a:close/>
                    <a:moveTo>
                      <a:pt x="517557" y="137986"/>
                    </a:moveTo>
                    <a:lnTo>
                      <a:pt x="507187" y="138434"/>
                    </a:lnTo>
                    <a:lnTo>
                      <a:pt x="499100" y="139247"/>
                    </a:lnTo>
                    <a:cubicBezTo>
                      <a:pt x="480066" y="143112"/>
                      <a:pt x="461891" y="152773"/>
                      <a:pt x="447151" y="168231"/>
                    </a:cubicBezTo>
                    <a:cubicBezTo>
                      <a:pt x="407843" y="209452"/>
                      <a:pt x="419094" y="263897"/>
                      <a:pt x="434883" y="293807"/>
                    </a:cubicBezTo>
                    <a:cubicBezTo>
                      <a:pt x="438951" y="301514"/>
                      <a:pt x="443333" y="309820"/>
                      <a:pt x="447795" y="318116"/>
                    </a:cubicBezTo>
                    <a:lnTo>
                      <a:pt x="456817" y="334460"/>
                    </a:lnTo>
                    <a:lnTo>
                      <a:pt x="461158" y="343003"/>
                    </a:lnTo>
                    <a:cubicBezTo>
                      <a:pt x="462713" y="346506"/>
                      <a:pt x="464148" y="350213"/>
                      <a:pt x="465406" y="353993"/>
                    </a:cubicBezTo>
                    <a:cubicBezTo>
                      <a:pt x="468523" y="363361"/>
                      <a:pt x="470212" y="372089"/>
                      <a:pt x="470426" y="378750"/>
                    </a:cubicBezTo>
                    <a:lnTo>
                      <a:pt x="470296" y="380105"/>
                    </a:lnTo>
                    <a:lnTo>
                      <a:pt x="470743" y="382210"/>
                    </a:lnTo>
                    <a:lnTo>
                      <a:pt x="480490" y="382210"/>
                    </a:lnTo>
                    <a:lnTo>
                      <a:pt x="489845" y="382209"/>
                    </a:lnTo>
                    <a:lnTo>
                      <a:pt x="489845" y="382210"/>
                    </a:lnTo>
                    <a:lnTo>
                      <a:pt x="517651" y="382210"/>
                    </a:lnTo>
                    <a:lnTo>
                      <a:pt x="518045" y="382210"/>
                    </a:lnTo>
                    <a:lnTo>
                      <a:pt x="545851" y="382210"/>
                    </a:lnTo>
                    <a:lnTo>
                      <a:pt x="545851" y="382210"/>
                    </a:lnTo>
                    <a:lnTo>
                      <a:pt x="555207" y="382210"/>
                    </a:lnTo>
                    <a:lnTo>
                      <a:pt x="563863" y="382210"/>
                    </a:lnTo>
                    <a:lnTo>
                      <a:pt x="566230" y="371073"/>
                    </a:lnTo>
                    <a:lnTo>
                      <a:pt x="566691" y="367387"/>
                    </a:lnTo>
                    <a:cubicBezTo>
                      <a:pt x="567530" y="363201"/>
                      <a:pt x="568731" y="358677"/>
                      <a:pt x="570290" y="353993"/>
                    </a:cubicBezTo>
                    <a:cubicBezTo>
                      <a:pt x="571548" y="350213"/>
                      <a:pt x="572983" y="346506"/>
                      <a:pt x="574538" y="343003"/>
                    </a:cubicBezTo>
                    <a:lnTo>
                      <a:pt x="578879" y="334460"/>
                    </a:lnTo>
                    <a:lnTo>
                      <a:pt x="587902" y="318116"/>
                    </a:lnTo>
                    <a:cubicBezTo>
                      <a:pt x="592363" y="309820"/>
                      <a:pt x="596745" y="301514"/>
                      <a:pt x="600813" y="293807"/>
                    </a:cubicBezTo>
                    <a:cubicBezTo>
                      <a:pt x="616602" y="263897"/>
                      <a:pt x="627853" y="209452"/>
                      <a:pt x="588545" y="168231"/>
                    </a:cubicBezTo>
                    <a:cubicBezTo>
                      <a:pt x="573805" y="152773"/>
                      <a:pt x="555630" y="143112"/>
                      <a:pt x="536597" y="139247"/>
                    </a:cubicBezTo>
                    <a:lnTo>
                      <a:pt x="528345" y="138418"/>
                    </a:lnTo>
                    <a:close/>
                    <a:moveTo>
                      <a:pt x="581942" y="110134"/>
                    </a:moveTo>
                    <a:lnTo>
                      <a:pt x="569326" y="131987"/>
                    </a:lnTo>
                    <a:lnTo>
                      <a:pt x="587205" y="142310"/>
                    </a:lnTo>
                    <a:lnTo>
                      <a:pt x="599822" y="120457"/>
                    </a:lnTo>
                    <a:close/>
                    <a:moveTo>
                      <a:pt x="453753" y="110134"/>
                    </a:moveTo>
                    <a:lnTo>
                      <a:pt x="435874" y="120457"/>
                    </a:lnTo>
                    <a:lnTo>
                      <a:pt x="448490" y="142310"/>
                    </a:lnTo>
                    <a:lnTo>
                      <a:pt x="466370" y="131987"/>
                    </a:lnTo>
                    <a:close/>
                    <a:moveTo>
                      <a:pt x="528171" y="96014"/>
                    </a:moveTo>
                    <a:lnTo>
                      <a:pt x="507525" y="96014"/>
                    </a:lnTo>
                    <a:lnTo>
                      <a:pt x="507525" y="121247"/>
                    </a:lnTo>
                    <a:lnTo>
                      <a:pt x="528171" y="121247"/>
                    </a:lnTo>
                    <a:close/>
                    <a:moveTo>
                      <a:pt x="503808" y="0"/>
                    </a:moveTo>
                    <a:cubicBezTo>
                      <a:pt x="782054" y="0"/>
                      <a:pt x="1007615" y="223225"/>
                      <a:pt x="1007615" y="498588"/>
                    </a:cubicBezTo>
                    <a:lnTo>
                      <a:pt x="1007588" y="499129"/>
                    </a:lnTo>
                    <a:lnTo>
                      <a:pt x="1102247" y="694839"/>
                    </a:lnTo>
                    <a:cubicBezTo>
                      <a:pt x="1114868" y="720932"/>
                      <a:pt x="1103946" y="752315"/>
                      <a:pt x="1077853" y="764935"/>
                    </a:cubicBezTo>
                    <a:lnTo>
                      <a:pt x="1007615" y="798908"/>
                    </a:lnTo>
                    <a:lnTo>
                      <a:pt x="1007615" y="984779"/>
                    </a:lnTo>
                    <a:cubicBezTo>
                      <a:pt x="1007615" y="1038279"/>
                      <a:pt x="964246" y="1081649"/>
                      <a:pt x="910745" y="1081649"/>
                    </a:cubicBezTo>
                    <a:lnTo>
                      <a:pt x="723601" y="1081649"/>
                    </a:lnTo>
                    <a:lnTo>
                      <a:pt x="721954" y="1081483"/>
                    </a:lnTo>
                    <a:lnTo>
                      <a:pt x="721954" y="1340920"/>
                    </a:lnTo>
                    <a:lnTo>
                      <a:pt x="204188" y="1061710"/>
                    </a:lnTo>
                    <a:lnTo>
                      <a:pt x="204188" y="898752"/>
                    </a:lnTo>
                    <a:lnTo>
                      <a:pt x="183339" y="883323"/>
                    </a:lnTo>
                    <a:cubicBezTo>
                      <a:pt x="71369" y="791874"/>
                      <a:pt x="0" y="653480"/>
                      <a:pt x="0" y="498588"/>
                    </a:cubicBezTo>
                    <a:cubicBezTo>
                      <a:pt x="1" y="223225"/>
                      <a:pt x="225563" y="0"/>
                      <a:pt x="503808" y="0"/>
                    </a:cubicBezTo>
                    <a:close/>
                  </a:path>
                </a:pathLst>
              </a:custGeom>
              <a:solidFill>
                <a:srgbClr val="F37F0B"/>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solidFill>
                    <a:srgbClr val="F8B26D"/>
                  </a:solidFill>
                  <a:latin typeface="Calibri" charset="0"/>
                  <a:ea typeface="Calibri" charset="0"/>
                  <a:cs typeface="Calibri" charset="0"/>
                </a:endParaRPr>
              </a:p>
            </p:txBody>
          </p:sp>
        </p:grpSp>
        <p:grpSp>
          <p:nvGrpSpPr>
            <p:cNvPr id="63" name="Group 62">
              <a:extLst>
                <a:ext uri="{FF2B5EF4-FFF2-40B4-BE49-F238E27FC236}">
                  <a16:creationId xmlns:a16="http://schemas.microsoft.com/office/drawing/2014/main" id="{D5510024-C35F-634C-8482-2D37C9F99D47}"/>
                </a:ext>
              </a:extLst>
            </p:cNvPr>
            <p:cNvGrpSpPr/>
            <p:nvPr/>
          </p:nvGrpSpPr>
          <p:grpSpPr>
            <a:xfrm>
              <a:off x="7422545" y="4046723"/>
              <a:ext cx="1701516" cy="590705"/>
              <a:chOff x="7422545" y="4046723"/>
              <a:chExt cx="1701516" cy="590705"/>
            </a:xfrm>
          </p:grpSpPr>
          <p:sp>
            <p:nvSpPr>
              <p:cNvPr id="47" name="Rectangle 46">
                <a:extLst>
                  <a:ext uri="{FF2B5EF4-FFF2-40B4-BE49-F238E27FC236}">
                    <a16:creationId xmlns:a16="http://schemas.microsoft.com/office/drawing/2014/main" id="{2CE6C17D-B336-0B40-B2C5-1475536CF719}"/>
                  </a:ext>
                </a:extLst>
              </p:cNvPr>
              <p:cNvSpPr/>
              <p:nvPr/>
            </p:nvSpPr>
            <p:spPr>
              <a:xfrm>
                <a:off x="7422545" y="4145306"/>
                <a:ext cx="995209"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AGILE</a:t>
                </a:r>
              </a:p>
            </p:txBody>
          </p:sp>
          <p:sp>
            <p:nvSpPr>
              <p:cNvPr id="48" name="Freeform 47">
                <a:extLst>
                  <a:ext uri="{FF2B5EF4-FFF2-40B4-BE49-F238E27FC236}">
                    <a16:creationId xmlns:a16="http://schemas.microsoft.com/office/drawing/2014/main" id="{F573EF79-3E49-7146-9CF2-F1C4B60071B2}"/>
                  </a:ext>
                </a:extLst>
              </p:cNvPr>
              <p:cNvSpPr>
                <a:spLocks noChangeAspect="1"/>
              </p:cNvSpPr>
              <p:nvPr/>
            </p:nvSpPr>
            <p:spPr>
              <a:xfrm rot="16560000">
                <a:off x="8520374" y="3982371"/>
                <a:ext cx="539335" cy="668039"/>
              </a:xfrm>
              <a:custGeom>
                <a:avLst/>
                <a:gdLst>
                  <a:gd name="connsiteX0" fmla="*/ 1098894 w 3216368"/>
                  <a:gd name="connsiteY0" fmla="*/ 3552484 h 3983907"/>
                  <a:gd name="connsiteX1" fmla="*/ 656036 w 3216368"/>
                  <a:gd name="connsiteY1" fmla="*/ 3983907 h 3983907"/>
                  <a:gd name="connsiteX2" fmla="*/ 133158 w 3216368"/>
                  <a:gd name="connsiteY2" fmla="*/ 3653988 h 3983907"/>
                  <a:gd name="connsiteX3" fmla="*/ 376042 w 3216368"/>
                  <a:gd name="connsiteY3" fmla="*/ 3628459 h 3983907"/>
                  <a:gd name="connsiteX4" fmla="*/ 269729 w 3216368"/>
                  <a:gd name="connsiteY4" fmla="*/ 2616960 h 3983907"/>
                  <a:gd name="connsiteX5" fmla="*/ 333405 w 3216368"/>
                  <a:gd name="connsiteY5" fmla="*/ 2711019 h 3983907"/>
                  <a:gd name="connsiteX6" fmla="*/ 678343 w 3216368"/>
                  <a:gd name="connsiteY6" fmla="*/ 3045135 h 3983907"/>
                  <a:gd name="connsiteX7" fmla="*/ 810808 w 3216368"/>
                  <a:gd name="connsiteY7" fmla="*/ 3128613 h 3983907"/>
                  <a:gd name="connsiteX8" fmla="*/ 858019 w 3216368"/>
                  <a:gd name="connsiteY8" fmla="*/ 3577801 h 3983907"/>
                  <a:gd name="connsiteX9" fmla="*/ 3020326 w 3216368"/>
                  <a:gd name="connsiteY9" fmla="*/ 1544280 h 3983907"/>
                  <a:gd name="connsiteX10" fmla="*/ 3032577 w 3216368"/>
                  <a:gd name="connsiteY10" fmla="*/ 1701588 h 3983907"/>
                  <a:gd name="connsiteX11" fmla="*/ 2759171 w 3216368"/>
                  <a:gd name="connsiteY11" fmla="*/ 1494262 h 3983907"/>
                  <a:gd name="connsiteX12" fmla="*/ 2539991 w 3216368"/>
                  <a:gd name="connsiteY12" fmla="*/ 1673838 h 3983907"/>
                  <a:gd name="connsiteX13" fmla="*/ 2535490 w 3216368"/>
                  <a:gd name="connsiteY13" fmla="*/ 1616044 h 3983907"/>
                  <a:gd name="connsiteX14" fmla="*/ 2037526 w 3216368"/>
                  <a:gd name="connsiteY14" fmla="*/ 921126 h 3983907"/>
                  <a:gd name="connsiteX15" fmla="*/ 1299464 w 3216368"/>
                  <a:gd name="connsiteY15" fmla="*/ 871148 h 3983907"/>
                  <a:gd name="connsiteX16" fmla="*/ 1197003 w 3216368"/>
                  <a:gd name="connsiteY16" fmla="*/ 915348 h 3983907"/>
                  <a:gd name="connsiteX17" fmla="*/ 1330143 w 3216368"/>
                  <a:gd name="connsiteY17" fmla="*/ 1105347 h 3983907"/>
                  <a:gd name="connsiteX18" fmla="*/ 738047 w 3216368"/>
                  <a:gd name="connsiteY18" fmla="*/ 927384 h 3983907"/>
                  <a:gd name="connsiteX19" fmla="*/ 772885 w 3216368"/>
                  <a:gd name="connsiteY19" fmla="*/ 310103 h 3983907"/>
                  <a:gd name="connsiteX20" fmla="*/ 914555 w 3216368"/>
                  <a:gd name="connsiteY20" fmla="*/ 512275 h 3983907"/>
                  <a:gd name="connsiteX21" fmla="*/ 958325 w 3216368"/>
                  <a:gd name="connsiteY21" fmla="*/ 485768 h 3983907"/>
                  <a:gd name="connsiteX22" fmla="*/ 2261351 w 3216368"/>
                  <a:gd name="connsiteY22" fmla="*/ 485112 h 3983907"/>
                  <a:gd name="connsiteX23" fmla="*/ 3020326 w 3216368"/>
                  <a:gd name="connsiteY23" fmla="*/ 1544280 h 3983907"/>
                  <a:gd name="connsiteX24" fmla="*/ 3216368 w 3216368"/>
                  <a:gd name="connsiteY24" fmla="*/ 2171524 h 3983907"/>
                  <a:gd name="connsiteX25" fmla="*/ 2994002 w 3216368"/>
                  <a:gd name="connsiteY25" fmla="*/ 2128447 h 3983907"/>
                  <a:gd name="connsiteX26" fmla="*/ 2964198 w 3216368"/>
                  <a:gd name="connsiteY26" fmla="*/ 2235754 h 3983907"/>
                  <a:gd name="connsiteX27" fmla="*/ 1597313 w 3216368"/>
                  <a:gd name="connsiteY27" fmla="*/ 3215350 h 3983907"/>
                  <a:gd name="connsiteX28" fmla="*/ 1027028 w 3216368"/>
                  <a:gd name="connsiteY28" fmla="*/ 3090810 h 3983907"/>
                  <a:gd name="connsiteX29" fmla="*/ 880888 w 3216368"/>
                  <a:gd name="connsiteY29" fmla="*/ 3013023 h 3983907"/>
                  <a:gd name="connsiteX30" fmla="*/ 818791 w 3216368"/>
                  <a:gd name="connsiteY30" fmla="*/ 2973889 h 3983907"/>
                  <a:gd name="connsiteX31" fmla="*/ 792665 w 3216368"/>
                  <a:gd name="connsiteY31" fmla="*/ 2955997 h 3983907"/>
                  <a:gd name="connsiteX32" fmla="*/ 792826 w 3216368"/>
                  <a:gd name="connsiteY32" fmla="*/ 2957526 h 3983907"/>
                  <a:gd name="connsiteX33" fmla="*/ 756387 w 3216368"/>
                  <a:gd name="connsiteY33" fmla="*/ 2934562 h 3983907"/>
                  <a:gd name="connsiteX34" fmla="*/ 234409 w 3216368"/>
                  <a:gd name="connsiteY34" fmla="*/ 2242954 h 3983907"/>
                  <a:gd name="connsiteX35" fmla="*/ 228182 w 3216368"/>
                  <a:gd name="connsiteY35" fmla="*/ 2221669 h 3983907"/>
                  <a:gd name="connsiteX36" fmla="*/ 210082 w 3216368"/>
                  <a:gd name="connsiteY36" fmla="*/ 2049458 h 3983907"/>
                  <a:gd name="connsiteX37" fmla="*/ 194314 w 3216368"/>
                  <a:gd name="connsiteY37" fmla="*/ 1951709 h 3983907"/>
                  <a:gd name="connsiteX38" fmla="*/ 194515 w 3216368"/>
                  <a:gd name="connsiteY38" fmla="*/ 1951685 h 3983907"/>
                  <a:gd name="connsiteX39" fmla="*/ 39795 w 3216368"/>
                  <a:gd name="connsiteY39" fmla="*/ 479620 h 3983907"/>
                  <a:gd name="connsiteX40" fmla="*/ 45028 w 3216368"/>
                  <a:gd name="connsiteY40" fmla="*/ 479070 h 3983907"/>
                  <a:gd name="connsiteX41" fmla="*/ 0 w 3216368"/>
                  <a:gd name="connsiteY41" fmla="*/ 50658 h 3983907"/>
                  <a:gd name="connsiteX42" fmla="*/ 481977 w 3216368"/>
                  <a:gd name="connsiteY42" fmla="*/ 0 h 3983907"/>
                  <a:gd name="connsiteX43" fmla="*/ 527005 w 3216368"/>
                  <a:gd name="connsiteY43" fmla="*/ 428412 h 3983907"/>
                  <a:gd name="connsiteX44" fmla="*/ 527944 w 3216368"/>
                  <a:gd name="connsiteY44" fmla="*/ 428313 h 3983907"/>
                  <a:gd name="connsiteX45" fmla="*/ 682939 w 3216368"/>
                  <a:gd name="connsiteY45" fmla="*/ 1903000 h 3983907"/>
                  <a:gd name="connsiteX46" fmla="*/ 682377 w 3216368"/>
                  <a:gd name="connsiteY46" fmla="*/ 1903059 h 3983907"/>
                  <a:gd name="connsiteX47" fmla="*/ 695233 w 3216368"/>
                  <a:gd name="connsiteY47" fmla="*/ 1982762 h 3983907"/>
                  <a:gd name="connsiteX48" fmla="*/ 1601776 w 3216368"/>
                  <a:gd name="connsiteY48" fmla="*/ 2725261 h 3983907"/>
                  <a:gd name="connsiteX49" fmla="*/ 2498589 w 3216368"/>
                  <a:gd name="connsiteY49" fmla="*/ 2082547 h 3983907"/>
                  <a:gd name="connsiteX50" fmla="*/ 2509522 w 3216368"/>
                  <a:gd name="connsiteY50" fmla="*/ 2034592 h 3983907"/>
                  <a:gd name="connsiteX51" fmla="*/ 2263035 w 3216368"/>
                  <a:gd name="connsiteY51" fmla="*/ 1986843 h 3983907"/>
                  <a:gd name="connsiteX52" fmla="*/ 2812498 w 3216368"/>
                  <a:gd name="connsiteY52" fmla="*/ 1703401 h 398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16368" h="3983907">
                    <a:moveTo>
                      <a:pt x="1098894" y="3552484"/>
                    </a:moveTo>
                    <a:lnTo>
                      <a:pt x="656036" y="3983907"/>
                    </a:lnTo>
                    <a:lnTo>
                      <a:pt x="133158" y="3653988"/>
                    </a:lnTo>
                    <a:lnTo>
                      <a:pt x="376042" y="3628459"/>
                    </a:lnTo>
                    <a:lnTo>
                      <a:pt x="269729" y="2616960"/>
                    </a:lnTo>
                    <a:lnTo>
                      <a:pt x="333405" y="2711019"/>
                    </a:lnTo>
                    <a:cubicBezTo>
                      <a:pt x="429855" y="2838813"/>
                      <a:pt x="546006" y="2951736"/>
                      <a:pt x="678343" y="3045135"/>
                    </a:cubicBezTo>
                    <a:lnTo>
                      <a:pt x="810808" y="3128613"/>
                    </a:lnTo>
                    <a:lnTo>
                      <a:pt x="858019" y="3577801"/>
                    </a:lnTo>
                    <a:close/>
                    <a:moveTo>
                      <a:pt x="3020326" y="1544280"/>
                    </a:moveTo>
                    <a:lnTo>
                      <a:pt x="3032577" y="1701588"/>
                    </a:lnTo>
                    <a:lnTo>
                      <a:pt x="2759171" y="1494262"/>
                    </a:lnTo>
                    <a:lnTo>
                      <a:pt x="2539991" y="1673838"/>
                    </a:lnTo>
                    <a:lnTo>
                      <a:pt x="2535490" y="1616044"/>
                    </a:lnTo>
                    <a:cubicBezTo>
                      <a:pt x="2491760" y="1320278"/>
                      <a:pt x="2308132" y="1060039"/>
                      <a:pt x="2037526" y="921126"/>
                    </a:cubicBezTo>
                    <a:cubicBezTo>
                      <a:pt x="1805578" y="802058"/>
                      <a:pt x="1538448" y="786870"/>
                      <a:pt x="1299464" y="871148"/>
                    </a:cubicBezTo>
                    <a:lnTo>
                      <a:pt x="1197003" y="915348"/>
                    </a:lnTo>
                    <a:lnTo>
                      <a:pt x="1330143" y="1105347"/>
                    </a:lnTo>
                    <a:lnTo>
                      <a:pt x="738047" y="927384"/>
                    </a:lnTo>
                    <a:lnTo>
                      <a:pt x="772885" y="310103"/>
                    </a:lnTo>
                    <a:lnTo>
                      <a:pt x="914555" y="512275"/>
                    </a:lnTo>
                    <a:lnTo>
                      <a:pt x="958325" y="485768"/>
                    </a:lnTo>
                    <a:cubicBezTo>
                      <a:pt x="1363473" y="277166"/>
                      <a:pt x="1848905" y="273386"/>
                      <a:pt x="2261351" y="485112"/>
                    </a:cubicBezTo>
                    <a:cubicBezTo>
                      <a:pt x="2673797" y="696838"/>
                      <a:pt x="2953675" y="1093483"/>
                      <a:pt x="3020326" y="1544280"/>
                    </a:cubicBezTo>
                    <a:close/>
                    <a:moveTo>
                      <a:pt x="3216368" y="2171524"/>
                    </a:moveTo>
                    <a:lnTo>
                      <a:pt x="2994002" y="2128447"/>
                    </a:lnTo>
                    <a:lnTo>
                      <a:pt x="2964198" y="2235754"/>
                    </a:lnTo>
                    <a:cubicBezTo>
                      <a:pt x="2773965" y="2815248"/>
                      <a:pt x="2226999" y="3221083"/>
                      <a:pt x="1597313" y="3215350"/>
                    </a:cubicBezTo>
                    <a:cubicBezTo>
                      <a:pt x="1394914" y="3213507"/>
                      <a:pt x="1201835" y="3169305"/>
                      <a:pt x="1027028" y="3090810"/>
                    </a:cubicBezTo>
                    <a:lnTo>
                      <a:pt x="880888" y="3013023"/>
                    </a:lnTo>
                    <a:lnTo>
                      <a:pt x="818791" y="2973889"/>
                    </a:lnTo>
                    <a:lnTo>
                      <a:pt x="792665" y="2955997"/>
                    </a:lnTo>
                    <a:lnTo>
                      <a:pt x="792826" y="2957526"/>
                    </a:lnTo>
                    <a:lnTo>
                      <a:pt x="756387" y="2934562"/>
                    </a:lnTo>
                    <a:cubicBezTo>
                      <a:pt x="514717" y="2764002"/>
                      <a:pt x="332167" y="2522128"/>
                      <a:pt x="234409" y="2242954"/>
                    </a:cubicBezTo>
                    <a:lnTo>
                      <a:pt x="228182" y="2221669"/>
                    </a:lnTo>
                    <a:lnTo>
                      <a:pt x="210082" y="2049458"/>
                    </a:lnTo>
                    <a:lnTo>
                      <a:pt x="194314" y="1951709"/>
                    </a:lnTo>
                    <a:lnTo>
                      <a:pt x="194515" y="1951685"/>
                    </a:lnTo>
                    <a:lnTo>
                      <a:pt x="39795" y="479620"/>
                    </a:lnTo>
                    <a:lnTo>
                      <a:pt x="45028" y="479070"/>
                    </a:lnTo>
                    <a:lnTo>
                      <a:pt x="0" y="50658"/>
                    </a:lnTo>
                    <a:lnTo>
                      <a:pt x="481977" y="0"/>
                    </a:lnTo>
                    <a:lnTo>
                      <a:pt x="527005" y="428412"/>
                    </a:lnTo>
                    <a:lnTo>
                      <a:pt x="527944" y="428313"/>
                    </a:lnTo>
                    <a:lnTo>
                      <a:pt x="682939" y="1903000"/>
                    </a:lnTo>
                    <a:lnTo>
                      <a:pt x="682377" y="1903059"/>
                    </a:lnTo>
                    <a:lnTo>
                      <a:pt x="695233" y="1982762"/>
                    </a:lnTo>
                    <a:cubicBezTo>
                      <a:pt x="784418" y="2408406"/>
                      <a:pt x="1159130" y="2721232"/>
                      <a:pt x="1601776" y="2725261"/>
                    </a:cubicBezTo>
                    <a:cubicBezTo>
                      <a:pt x="2014913" y="2729023"/>
                      <a:pt x="2373778" y="2462755"/>
                      <a:pt x="2498589" y="2082547"/>
                    </a:cubicBezTo>
                    <a:lnTo>
                      <a:pt x="2509522" y="2034592"/>
                    </a:lnTo>
                    <a:lnTo>
                      <a:pt x="2263035" y="1986843"/>
                    </a:lnTo>
                    <a:lnTo>
                      <a:pt x="2812498" y="1703401"/>
                    </a:lnTo>
                    <a:close/>
                  </a:path>
                </a:pathLst>
              </a:custGeom>
              <a:solidFill>
                <a:srgbClr val="F37F0B"/>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solidFill>
                    <a:schemeClr val="tx1"/>
                  </a:solidFill>
                  <a:latin typeface="Calibri" charset="0"/>
                  <a:ea typeface="Calibri" charset="0"/>
                  <a:cs typeface="Calibri" charset="0"/>
                </a:endParaRPr>
              </a:p>
            </p:txBody>
          </p:sp>
        </p:grpSp>
        <p:sp>
          <p:nvSpPr>
            <p:cNvPr id="50" name="Rectangle 49">
              <a:extLst>
                <a:ext uri="{FF2B5EF4-FFF2-40B4-BE49-F238E27FC236}">
                  <a16:creationId xmlns:a16="http://schemas.microsoft.com/office/drawing/2014/main" id="{5B404914-D6CF-5A4B-BB6A-BCCE171977CB}"/>
                </a:ext>
              </a:extLst>
            </p:cNvPr>
            <p:cNvSpPr/>
            <p:nvPr/>
          </p:nvSpPr>
          <p:spPr>
            <a:xfrm>
              <a:off x="5099592" y="4015153"/>
              <a:ext cx="1865581" cy="329834"/>
            </a:xfrm>
            <a:prstGeom prst="rect">
              <a:avLst/>
            </a:prstGeom>
          </p:spPr>
          <p:txBody>
            <a:bodyPr wrap="square" anchor="ctr">
              <a:spAutoFit/>
            </a:bodyPr>
            <a:lstStyle/>
            <a:p>
              <a:pPr algn="ctr">
                <a:lnSpc>
                  <a:spcPct val="85000"/>
                </a:lnSpc>
              </a:pPr>
              <a:r>
                <a:rPr lang="en-US" b="1" spc="110" dirty="0">
                  <a:solidFill>
                    <a:srgbClr val="00B050"/>
                  </a:solidFill>
                  <a:latin typeface="Calibri" charset="0"/>
                  <a:ea typeface="Calibri" charset="0"/>
                  <a:cs typeface="Calibri" charset="0"/>
                </a:rPr>
                <a:t>APPLICATION</a:t>
              </a:r>
            </a:p>
          </p:txBody>
        </p:sp>
        <p:pic>
          <p:nvPicPr>
            <p:cNvPr id="54" name="Picture 53">
              <a:extLst>
                <a:ext uri="{FF2B5EF4-FFF2-40B4-BE49-F238E27FC236}">
                  <a16:creationId xmlns:a16="http://schemas.microsoft.com/office/drawing/2014/main" id="{25BE3E15-2FCA-F44B-BB6A-723268370FEE}"/>
                </a:ext>
              </a:extLst>
            </p:cNvPr>
            <p:cNvPicPr>
              <a:picLocks noChangeAspect="1"/>
            </p:cNvPicPr>
            <p:nvPr/>
          </p:nvPicPr>
          <p:blipFill>
            <a:blip r:embed="rId2"/>
            <a:stretch>
              <a:fillRect/>
            </a:stretch>
          </p:blipFill>
          <p:spPr>
            <a:xfrm>
              <a:off x="5448223" y="3150948"/>
              <a:ext cx="888531" cy="888531"/>
            </a:xfrm>
            <a:prstGeom prst="rect">
              <a:avLst/>
            </a:prstGeom>
          </p:spPr>
        </p:pic>
        <p:cxnSp>
          <p:nvCxnSpPr>
            <p:cNvPr id="55" name="Straight Connector 54">
              <a:extLst>
                <a:ext uri="{FF2B5EF4-FFF2-40B4-BE49-F238E27FC236}">
                  <a16:creationId xmlns:a16="http://schemas.microsoft.com/office/drawing/2014/main" id="{565F01BE-DB03-D944-A618-2679BC763D86}"/>
                </a:ext>
              </a:extLst>
            </p:cNvPr>
            <p:cNvCxnSpPr>
              <a:cxnSpLocks/>
            </p:cNvCxnSpPr>
            <p:nvPr/>
          </p:nvCxnSpPr>
          <p:spPr>
            <a:xfrm>
              <a:off x="1625381" y="4634746"/>
              <a:ext cx="3373349" cy="0"/>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2C903C1-34DD-BB41-9A01-1FFBC469A266}"/>
                </a:ext>
              </a:extLst>
            </p:cNvPr>
            <p:cNvCxnSpPr>
              <a:cxnSpLocks/>
              <a:stCxn id="7" idx="3"/>
            </p:cNvCxnSpPr>
            <p:nvPr/>
          </p:nvCxnSpPr>
          <p:spPr>
            <a:xfrm flipH="1">
              <a:off x="4998730" y="4431316"/>
              <a:ext cx="191964" cy="208794"/>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E71131D-185D-C44D-9891-240017E9EC43}"/>
                </a:ext>
              </a:extLst>
            </p:cNvPr>
            <p:cNvSpPr txBox="1"/>
            <p:nvPr/>
          </p:nvSpPr>
          <p:spPr>
            <a:xfrm>
              <a:off x="1736719" y="4698622"/>
              <a:ext cx="3150672" cy="1200329"/>
            </a:xfrm>
            <a:prstGeom prst="rect">
              <a:avLst/>
            </a:prstGeom>
            <a:noFill/>
          </p:spPr>
          <p:txBody>
            <a:bodyPr wrap="square" rtlCol="0">
              <a:spAutoFit/>
            </a:bodyPr>
            <a:lstStyle/>
            <a:p>
              <a:r>
                <a:rPr lang="en-US" dirty="0"/>
                <a:t>Continuous Code Integration and Code deployment pipeline through </a:t>
              </a:r>
              <a:r>
                <a:rPr lang="en-US" b="1" dirty="0"/>
                <a:t>Travis CI </a:t>
              </a:r>
              <a:r>
                <a:rPr lang="en-US" dirty="0"/>
                <a:t>and </a:t>
              </a:r>
              <a:r>
                <a:rPr lang="en-US" b="1" dirty="0"/>
                <a:t>AWS Code Deploy</a:t>
              </a:r>
              <a:r>
                <a:rPr lang="en-US" dirty="0"/>
                <a:t>. </a:t>
              </a:r>
            </a:p>
          </p:txBody>
        </p:sp>
        <p:sp>
          <p:nvSpPr>
            <p:cNvPr id="67" name="TextBox 66">
              <a:extLst>
                <a:ext uri="{FF2B5EF4-FFF2-40B4-BE49-F238E27FC236}">
                  <a16:creationId xmlns:a16="http://schemas.microsoft.com/office/drawing/2014/main" id="{075E948C-DEC3-D345-92BF-5C39E2E88C0D}"/>
                </a:ext>
              </a:extLst>
            </p:cNvPr>
            <p:cNvSpPr txBox="1"/>
            <p:nvPr/>
          </p:nvSpPr>
          <p:spPr>
            <a:xfrm>
              <a:off x="6842417" y="4687220"/>
              <a:ext cx="3403113" cy="1200329"/>
            </a:xfrm>
            <a:prstGeom prst="rect">
              <a:avLst/>
            </a:prstGeom>
            <a:noFill/>
          </p:spPr>
          <p:txBody>
            <a:bodyPr wrap="square" rtlCol="0">
              <a:spAutoFit/>
            </a:bodyPr>
            <a:lstStyle/>
            <a:p>
              <a:r>
                <a:rPr lang="en-US" b="1" dirty="0"/>
                <a:t>Daily scrum</a:t>
              </a:r>
              <a:r>
                <a:rPr lang="en-US" dirty="0"/>
                <a:t> calls to collaborate tasks even though the team was distributed across different locations and </a:t>
              </a:r>
              <a:r>
                <a:rPr lang="en-US" dirty="0" err="1"/>
                <a:t>timezones</a:t>
              </a:r>
              <a:r>
                <a:rPr lang="en-US" dirty="0"/>
                <a:t> </a:t>
              </a:r>
            </a:p>
          </p:txBody>
        </p:sp>
        <p:sp>
          <p:nvSpPr>
            <p:cNvPr id="68" name="TextBox 67">
              <a:extLst>
                <a:ext uri="{FF2B5EF4-FFF2-40B4-BE49-F238E27FC236}">
                  <a16:creationId xmlns:a16="http://schemas.microsoft.com/office/drawing/2014/main" id="{53593D2D-6C24-2049-8022-BE4E6F3C0550}"/>
                </a:ext>
              </a:extLst>
            </p:cNvPr>
            <p:cNvSpPr txBox="1"/>
            <p:nvPr/>
          </p:nvSpPr>
          <p:spPr>
            <a:xfrm>
              <a:off x="1613039" y="1172440"/>
              <a:ext cx="3339291" cy="1200329"/>
            </a:xfrm>
            <a:prstGeom prst="rect">
              <a:avLst/>
            </a:prstGeom>
            <a:noFill/>
          </p:spPr>
          <p:txBody>
            <a:bodyPr wrap="square" rtlCol="0">
              <a:spAutoFit/>
            </a:bodyPr>
            <a:lstStyle/>
            <a:p>
              <a:r>
                <a:rPr lang="en-US" dirty="0"/>
                <a:t>Production version of the application is deployed on </a:t>
              </a:r>
              <a:r>
                <a:rPr lang="en-US" b="1" dirty="0"/>
                <a:t>AWS Public Cloud</a:t>
              </a:r>
              <a:r>
                <a:rPr lang="en-US" dirty="0"/>
                <a:t> and is accessible over public internet.</a:t>
              </a:r>
            </a:p>
          </p:txBody>
        </p:sp>
        <p:sp>
          <p:nvSpPr>
            <p:cNvPr id="69" name="TextBox 68">
              <a:extLst>
                <a:ext uri="{FF2B5EF4-FFF2-40B4-BE49-F238E27FC236}">
                  <a16:creationId xmlns:a16="http://schemas.microsoft.com/office/drawing/2014/main" id="{56168325-59B3-5E4F-9254-F6AC94B7D327}"/>
                </a:ext>
              </a:extLst>
            </p:cNvPr>
            <p:cNvSpPr txBox="1"/>
            <p:nvPr/>
          </p:nvSpPr>
          <p:spPr>
            <a:xfrm>
              <a:off x="6868080" y="1116144"/>
              <a:ext cx="3339291" cy="923330"/>
            </a:xfrm>
            <a:prstGeom prst="rect">
              <a:avLst/>
            </a:prstGeom>
            <a:noFill/>
          </p:spPr>
          <p:txBody>
            <a:bodyPr wrap="square" rtlCol="0">
              <a:spAutoFit/>
            </a:bodyPr>
            <a:lstStyle/>
            <a:p>
              <a:r>
                <a:rPr lang="en-US" dirty="0"/>
                <a:t>ARIMA based machine learning predictions using </a:t>
              </a:r>
              <a:r>
                <a:rPr lang="en-US" b="1" dirty="0"/>
                <a:t>python</a:t>
              </a:r>
              <a:r>
                <a:rPr lang="en-US" dirty="0"/>
                <a:t>, </a:t>
              </a:r>
              <a:r>
                <a:rPr lang="en-US" b="1" dirty="0"/>
                <a:t>pandas</a:t>
              </a:r>
              <a:r>
                <a:rPr lang="en-US" dirty="0"/>
                <a:t> and </a:t>
              </a:r>
              <a:r>
                <a:rPr lang="en-US" b="1" dirty="0" err="1"/>
                <a:t>statsmodel</a:t>
              </a:r>
              <a:r>
                <a:rPr lang="en-US" dirty="0"/>
                <a:t> packages.</a:t>
              </a:r>
            </a:p>
          </p:txBody>
        </p:sp>
      </p:grpSp>
      <p:sp>
        <p:nvSpPr>
          <p:cNvPr id="43" name="Title 1">
            <a:extLst>
              <a:ext uri="{FF2B5EF4-FFF2-40B4-BE49-F238E27FC236}">
                <a16:creationId xmlns:a16="http://schemas.microsoft.com/office/drawing/2014/main" id="{DB4A532A-50C7-8644-926F-F6393D82B1A8}"/>
              </a:ext>
            </a:extLst>
          </p:cNvPr>
          <p:cNvSpPr>
            <a:spLocks noGrp="1"/>
          </p:cNvSpPr>
          <p:nvPr>
            <p:ph type="title"/>
          </p:nvPr>
        </p:nvSpPr>
        <p:spPr>
          <a:xfrm>
            <a:off x="116776" y="58838"/>
            <a:ext cx="11348852" cy="642647"/>
          </a:xfrm>
        </p:spPr>
        <p:txBody>
          <a:bodyPr/>
          <a:lstStyle/>
          <a:p>
            <a:r>
              <a:rPr lang="en-US" dirty="0"/>
              <a:t>Addendum: Business 4.0</a:t>
            </a:r>
          </a:p>
        </p:txBody>
      </p:sp>
    </p:spTree>
    <p:extLst>
      <p:ext uri="{BB962C8B-B14F-4D97-AF65-F5344CB8AC3E}">
        <p14:creationId xmlns:p14="http://schemas.microsoft.com/office/powerpoint/2010/main" val="3269700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0400" y="3911600"/>
            <a:ext cx="10769600" cy="738664"/>
          </a:xfrm>
          <a:prstGeom prst="rect">
            <a:avLst/>
          </a:prstGeom>
          <a:noFill/>
        </p:spPr>
        <p:txBody>
          <a:bodyPr wrap="square" rtlCol="0">
            <a:noAutofit/>
          </a:bodyPr>
          <a:lstStyle/>
          <a:p>
            <a:pPr algn="ctr" defTabSz="1219170">
              <a:spcBef>
                <a:spcPct val="0"/>
              </a:spcBef>
            </a:pPr>
            <a:r>
              <a:rPr lang="en-US" sz="4000" dirty="0">
                <a:solidFill>
                  <a:prstClr val="white">
                    <a:lumMod val="50000"/>
                  </a:prstClr>
                </a:solidFill>
                <a:latin typeface="Calibri" panose="020F0502020204030204" pitchFamily="34" charset="0"/>
                <a:cs typeface="Arial" pitchFamily="34" charset="0"/>
              </a:rPr>
              <a:t>Thank You</a:t>
            </a:r>
          </a:p>
        </p:txBody>
      </p:sp>
    </p:spTree>
    <p:extLst>
      <p:ext uri="{BB962C8B-B14F-4D97-AF65-F5344CB8AC3E}">
        <p14:creationId xmlns:p14="http://schemas.microsoft.com/office/powerpoint/2010/main" val="130561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6559-4503-1947-907B-FC9B5FF4346A}"/>
              </a:ext>
            </a:extLst>
          </p:cNvPr>
          <p:cNvSpPr>
            <a:spLocks noGrp="1"/>
          </p:cNvSpPr>
          <p:nvPr>
            <p:ph type="title"/>
          </p:nvPr>
        </p:nvSpPr>
        <p:spPr/>
        <p:txBody>
          <a:bodyPr/>
          <a:lstStyle/>
          <a:p>
            <a:r>
              <a:rPr lang="en-US" dirty="0"/>
              <a:t>Assumptions</a:t>
            </a:r>
          </a:p>
        </p:txBody>
      </p:sp>
      <p:sp>
        <p:nvSpPr>
          <p:cNvPr id="4" name="TextBox 3">
            <a:extLst>
              <a:ext uri="{FF2B5EF4-FFF2-40B4-BE49-F238E27FC236}">
                <a16:creationId xmlns:a16="http://schemas.microsoft.com/office/drawing/2014/main" id="{A822D7FE-14DF-1E41-B756-1CA29E00ED4F}"/>
              </a:ext>
            </a:extLst>
          </p:cNvPr>
          <p:cNvSpPr txBox="1"/>
          <p:nvPr/>
        </p:nvSpPr>
        <p:spPr>
          <a:xfrm>
            <a:off x="215208" y="920621"/>
            <a:ext cx="11348852" cy="5016758"/>
          </a:xfrm>
          <a:prstGeom prst="rect">
            <a:avLst/>
          </a:prstGeom>
          <a:noFill/>
        </p:spPr>
        <p:txBody>
          <a:bodyPr wrap="square" rtlCol="0">
            <a:spAutoFit/>
          </a:bodyPr>
          <a:lstStyle/>
          <a:p>
            <a:pPr marL="342900" indent="-342900">
              <a:buFontTx/>
              <a:buAutoNum type="arabicPeriod"/>
            </a:pPr>
            <a:r>
              <a:rPr lang="en-US" sz="1600" dirty="0"/>
              <a:t>The sales department would share their historic sales data in a predefined CSV format.</a:t>
            </a:r>
          </a:p>
          <a:p>
            <a:pPr marL="342900" indent="-342900">
              <a:buAutoNum type="arabicPeriod"/>
            </a:pPr>
            <a:r>
              <a:rPr lang="en-US" sz="1600" dirty="0"/>
              <a:t>One product is only available to one mode of sale (channels).</a:t>
            </a:r>
          </a:p>
          <a:p>
            <a:pPr marL="342900" indent="-342900">
              <a:buFontTx/>
              <a:buAutoNum type="arabicPeriod"/>
            </a:pPr>
            <a:r>
              <a:rPr lang="en-US" sz="1600" dirty="0"/>
              <a:t>The sales department will furnish the historical sales figures of past two years (2018 &amp; 2019) for each product under a channel with their with applicable attributes (“Net Unit”, “Last Year”, “Year Over Year”, “Week Over Year” </a:t>
            </a:r>
            <a:r>
              <a:rPr lang="en-US" sz="1600" dirty="0" err="1"/>
              <a:t>etc</a:t>
            </a:r>
            <a:r>
              <a:rPr lang="en-US" sz="1600" dirty="0"/>
              <a:t>). All historical data figures are pre calculated and available for analysis. The application is not responsible for calculating these values and are displayed as available.</a:t>
            </a:r>
          </a:p>
          <a:p>
            <a:pPr marL="342900" indent="-342900">
              <a:buFontTx/>
              <a:buAutoNum type="arabicPeriod"/>
            </a:pPr>
            <a:r>
              <a:rPr lang="en-US" sz="1600" dirty="0"/>
              <a:t>Actual History data is available for the past two years on a weekly basis (104 weeks) for each product under each channel. The “Net Unit” figures has been assumed to show a linear trend of 1 unit increase week over week.</a:t>
            </a:r>
          </a:p>
          <a:p>
            <a:pPr marL="342900" indent="-342900">
              <a:buFontTx/>
              <a:buAutoNum type="arabicPeriod"/>
            </a:pPr>
            <a:r>
              <a:rPr lang="en-US" sz="1600" dirty="0"/>
              <a:t>The application can ONLY predict for a defined no of periods (52 weeks) for the next available year (2020).</a:t>
            </a:r>
          </a:p>
          <a:p>
            <a:pPr marL="342900" indent="-342900">
              <a:buAutoNum type="arabicPeriod"/>
            </a:pPr>
            <a:r>
              <a:rPr lang="en-US" sz="1600" dirty="0"/>
              <a:t>ARIMA based future forecasts are ONLY based on attribute “Net Unit” for each product sold per week. Predictions for the other attributes are not applicable and hence shown as “-”</a:t>
            </a:r>
          </a:p>
          <a:p>
            <a:pPr marL="342900" indent="-342900">
              <a:buAutoNum type="arabicPeriod"/>
            </a:pPr>
            <a:r>
              <a:rPr lang="en-US" sz="1600" dirty="0"/>
              <a:t>Predictions would be run on the entire history dataset as soon as the new data for a week is available. This would void out existing predictions to be replaced with NEW predictions based on the ARIMA model on “Net Unit”. Hence old predictions become invalid as new set of history data is available and hence removed.</a:t>
            </a:r>
          </a:p>
          <a:p>
            <a:pPr marL="342900" indent="-342900">
              <a:buAutoNum type="arabicPeriod"/>
            </a:pPr>
            <a:r>
              <a:rPr lang="en-US" sz="1600" dirty="0"/>
              <a:t>The sales of each week are marked to date of the start of that week. Ex quantity sold for the week of 8</a:t>
            </a:r>
            <a:r>
              <a:rPr lang="en-US" sz="1600" baseline="30000" dirty="0"/>
              <a:t>th</a:t>
            </a:r>
            <a:r>
              <a:rPr lang="en-US" sz="1600" dirty="0"/>
              <a:t> Jan 2018 to 14</a:t>
            </a:r>
            <a:r>
              <a:rPr lang="en-US" sz="1600" baseline="30000" dirty="0"/>
              <a:t>th</a:t>
            </a:r>
            <a:r>
              <a:rPr lang="en-US" sz="1600" dirty="0"/>
              <a:t> Jan 2018 are stored with date of 8</a:t>
            </a:r>
            <a:r>
              <a:rPr lang="en-US" sz="1600" baseline="30000" dirty="0"/>
              <a:t>th</a:t>
            </a:r>
            <a:r>
              <a:rPr lang="en-US" sz="1600" dirty="0"/>
              <a:t> Jan 2018. Similarly predictions for 3</a:t>
            </a:r>
            <a:r>
              <a:rPr lang="en-US" sz="1600" baseline="30000" dirty="0"/>
              <a:t>rd</a:t>
            </a:r>
            <a:r>
              <a:rPr lang="en-US" sz="1600" dirty="0"/>
              <a:t> Feb 2020 to 9</a:t>
            </a:r>
            <a:r>
              <a:rPr lang="en-US" sz="1600" baseline="30000" dirty="0"/>
              <a:t>th</a:t>
            </a:r>
            <a:r>
              <a:rPr lang="en-US" sz="1600" dirty="0"/>
              <a:t> Feb 2020 are stored with date of 3</a:t>
            </a:r>
            <a:r>
              <a:rPr lang="en-US" sz="1600" baseline="30000" dirty="0"/>
              <a:t>rd</a:t>
            </a:r>
            <a:r>
              <a:rPr lang="en-US" sz="1600" dirty="0"/>
              <a:t> Feb 2020.</a:t>
            </a:r>
          </a:p>
          <a:p>
            <a:pPr marL="342900" indent="-342900">
              <a:buAutoNum type="arabicPeriod"/>
            </a:pPr>
            <a:r>
              <a:rPr lang="en-US" sz="1600" dirty="0"/>
              <a:t>The ARIMA model to be used (defining of the p, d, q parameters) is done by the analyst team based on available ML algorithms. The arrived values of p, d and q values of the model defined are shared/stored in the DB. Prediction analysis for the future year would be using these set values during a new history file upload. </a:t>
            </a:r>
          </a:p>
          <a:p>
            <a:pPr marL="342900" indent="-342900">
              <a:buAutoNum type="arabicPeriod"/>
            </a:pPr>
            <a:r>
              <a:rPr lang="en-US" sz="1600" dirty="0"/>
              <a:t>The users of the application have access to Chrome as their only approved browser.</a:t>
            </a:r>
          </a:p>
          <a:p>
            <a:pPr marL="342900" indent="-342900">
              <a:buAutoNum type="arabicPeriod"/>
            </a:pPr>
            <a:r>
              <a:rPr lang="en-US" sz="1600" dirty="0"/>
              <a:t>The development team has access to a public cloud env (Amazon Web Services)</a:t>
            </a:r>
          </a:p>
        </p:txBody>
      </p:sp>
    </p:spTree>
    <p:extLst>
      <p:ext uri="{BB962C8B-B14F-4D97-AF65-F5344CB8AC3E}">
        <p14:creationId xmlns:p14="http://schemas.microsoft.com/office/powerpoint/2010/main" val="2596398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8A76-6EA4-C749-BE54-85D791F9F6DB}"/>
              </a:ext>
            </a:extLst>
          </p:cNvPr>
          <p:cNvSpPr>
            <a:spLocks noGrp="1"/>
          </p:cNvSpPr>
          <p:nvPr>
            <p:ph type="title"/>
          </p:nvPr>
        </p:nvSpPr>
        <p:spPr/>
        <p:txBody>
          <a:bodyPr>
            <a:normAutofit/>
          </a:bodyPr>
          <a:lstStyle/>
          <a:p>
            <a:r>
              <a:rPr lang="en-US" dirty="0"/>
              <a:t>System Architecture </a:t>
            </a:r>
          </a:p>
        </p:txBody>
      </p:sp>
      <p:sp>
        <p:nvSpPr>
          <p:cNvPr id="135" name="Rectangle 134">
            <a:extLst>
              <a:ext uri="{FF2B5EF4-FFF2-40B4-BE49-F238E27FC236}">
                <a16:creationId xmlns:a16="http://schemas.microsoft.com/office/drawing/2014/main" id="{7278E875-EB51-C544-A713-96722E33BDB5}"/>
              </a:ext>
            </a:extLst>
          </p:cNvPr>
          <p:cNvSpPr/>
          <p:nvPr/>
        </p:nvSpPr>
        <p:spPr>
          <a:xfrm>
            <a:off x="2486329" y="1191306"/>
            <a:ext cx="5442645" cy="853481"/>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66D60467-7D92-AC46-B646-977C4143A051}"/>
              </a:ext>
            </a:extLst>
          </p:cNvPr>
          <p:cNvSpPr/>
          <p:nvPr/>
        </p:nvSpPr>
        <p:spPr>
          <a:xfrm>
            <a:off x="561853" y="1086681"/>
            <a:ext cx="10946458" cy="530836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7" name="Straight Connector 136">
            <a:extLst>
              <a:ext uri="{FF2B5EF4-FFF2-40B4-BE49-F238E27FC236}">
                <a16:creationId xmlns:a16="http://schemas.microsoft.com/office/drawing/2014/main" id="{3CD106A1-985A-034E-9096-AA93506CD8F3}"/>
              </a:ext>
            </a:extLst>
          </p:cNvPr>
          <p:cNvCxnSpPr/>
          <p:nvPr/>
        </p:nvCxnSpPr>
        <p:spPr>
          <a:xfrm>
            <a:off x="650465" y="4278555"/>
            <a:ext cx="10796146" cy="0"/>
          </a:xfrm>
          <a:prstGeom prst="line">
            <a:avLst/>
          </a:prstGeom>
          <a:noFill/>
          <a:ln w="6350" cap="flat" cmpd="sng" algn="ctr">
            <a:solidFill>
              <a:srgbClr val="FFC000"/>
            </a:solidFill>
            <a:prstDash val="solid"/>
            <a:miter lim="800000"/>
          </a:ln>
          <a:effectLst/>
        </p:spPr>
      </p:cxnSp>
      <p:sp>
        <p:nvSpPr>
          <p:cNvPr id="138" name="TextBox 137">
            <a:extLst>
              <a:ext uri="{FF2B5EF4-FFF2-40B4-BE49-F238E27FC236}">
                <a16:creationId xmlns:a16="http://schemas.microsoft.com/office/drawing/2014/main" id="{F2DA2310-91CB-B54F-A729-69BFF1C92FD1}"/>
              </a:ext>
            </a:extLst>
          </p:cNvPr>
          <p:cNvSpPr txBox="1"/>
          <p:nvPr/>
        </p:nvSpPr>
        <p:spPr>
          <a:xfrm>
            <a:off x="964503" y="5212174"/>
            <a:ext cx="122755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Client side</a:t>
            </a:r>
          </a:p>
        </p:txBody>
      </p:sp>
      <p:sp>
        <p:nvSpPr>
          <p:cNvPr id="139" name="TextBox 138">
            <a:extLst>
              <a:ext uri="{FF2B5EF4-FFF2-40B4-BE49-F238E27FC236}">
                <a16:creationId xmlns:a16="http://schemas.microsoft.com/office/drawing/2014/main" id="{3C18EADF-5B19-DE4F-9A6A-281C1279A8F3}"/>
              </a:ext>
            </a:extLst>
          </p:cNvPr>
          <p:cNvSpPr txBox="1"/>
          <p:nvPr/>
        </p:nvSpPr>
        <p:spPr>
          <a:xfrm>
            <a:off x="994250" y="2460158"/>
            <a:ext cx="122755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Server side</a:t>
            </a:r>
          </a:p>
        </p:txBody>
      </p:sp>
      <p:sp>
        <p:nvSpPr>
          <p:cNvPr id="140" name="Rectangle 139">
            <a:extLst>
              <a:ext uri="{FF2B5EF4-FFF2-40B4-BE49-F238E27FC236}">
                <a16:creationId xmlns:a16="http://schemas.microsoft.com/office/drawing/2014/main" id="{288A5A30-0E05-664F-80ED-7708DE20A06E}"/>
              </a:ext>
            </a:extLst>
          </p:cNvPr>
          <p:cNvSpPr/>
          <p:nvPr/>
        </p:nvSpPr>
        <p:spPr>
          <a:xfrm>
            <a:off x="2492679" y="4543199"/>
            <a:ext cx="5436296" cy="1707282"/>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5163FCB2-4ACD-564B-9AD9-8CC03E85F7D7}"/>
              </a:ext>
            </a:extLst>
          </p:cNvPr>
          <p:cNvPicPr>
            <a:picLocks noChangeAspect="1"/>
          </p:cNvPicPr>
          <p:nvPr/>
        </p:nvPicPr>
        <p:blipFill>
          <a:blip r:embed="rId2"/>
          <a:stretch>
            <a:fillRect/>
          </a:stretch>
        </p:blipFill>
        <p:spPr>
          <a:xfrm>
            <a:off x="2667703" y="5409631"/>
            <a:ext cx="618212" cy="652087"/>
          </a:xfrm>
          <a:prstGeom prst="rect">
            <a:avLst/>
          </a:prstGeom>
        </p:spPr>
      </p:pic>
      <p:sp>
        <p:nvSpPr>
          <p:cNvPr id="142" name="TextBox 141">
            <a:extLst>
              <a:ext uri="{FF2B5EF4-FFF2-40B4-BE49-F238E27FC236}">
                <a16:creationId xmlns:a16="http://schemas.microsoft.com/office/drawing/2014/main" id="{EB984352-68A1-3B45-A261-FC53712E8CAA}"/>
              </a:ext>
            </a:extLst>
          </p:cNvPr>
          <p:cNvSpPr txBox="1"/>
          <p:nvPr/>
        </p:nvSpPr>
        <p:spPr>
          <a:xfrm>
            <a:off x="2492679" y="5947778"/>
            <a:ext cx="129018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Angular 8</a:t>
            </a:r>
          </a:p>
        </p:txBody>
      </p:sp>
      <p:grpSp>
        <p:nvGrpSpPr>
          <p:cNvPr id="143" name="Group 142">
            <a:extLst>
              <a:ext uri="{FF2B5EF4-FFF2-40B4-BE49-F238E27FC236}">
                <a16:creationId xmlns:a16="http://schemas.microsoft.com/office/drawing/2014/main" id="{5E8EC413-CB3C-AA46-9B2B-F259DA0307A0}"/>
              </a:ext>
            </a:extLst>
          </p:cNvPr>
          <p:cNvGrpSpPr/>
          <p:nvPr/>
        </p:nvGrpSpPr>
        <p:grpSpPr>
          <a:xfrm>
            <a:off x="4410979" y="5576936"/>
            <a:ext cx="2603597" cy="652087"/>
            <a:chOff x="4410979" y="5576936"/>
            <a:chExt cx="2603597" cy="652087"/>
          </a:xfrm>
        </p:grpSpPr>
        <p:sp>
          <p:nvSpPr>
            <p:cNvPr id="144" name="Rectangle 143">
              <a:extLst>
                <a:ext uri="{FF2B5EF4-FFF2-40B4-BE49-F238E27FC236}">
                  <a16:creationId xmlns:a16="http://schemas.microsoft.com/office/drawing/2014/main" id="{3B94072C-761D-5C43-ADE9-47E8B11CFCCB}"/>
                </a:ext>
              </a:extLst>
            </p:cNvPr>
            <p:cNvSpPr/>
            <p:nvPr/>
          </p:nvSpPr>
          <p:spPr>
            <a:xfrm>
              <a:off x="4410979" y="5576936"/>
              <a:ext cx="2603597" cy="652087"/>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5" name="Picture 144">
              <a:extLst>
                <a:ext uri="{FF2B5EF4-FFF2-40B4-BE49-F238E27FC236}">
                  <a16:creationId xmlns:a16="http://schemas.microsoft.com/office/drawing/2014/main" id="{C8DEAF8B-9455-7044-8CCC-2747D2150B98}"/>
                </a:ext>
              </a:extLst>
            </p:cNvPr>
            <p:cNvPicPr>
              <a:picLocks noChangeAspect="1"/>
            </p:cNvPicPr>
            <p:nvPr/>
          </p:nvPicPr>
          <p:blipFill>
            <a:blip r:embed="rId3"/>
            <a:stretch>
              <a:fillRect/>
            </a:stretch>
          </p:blipFill>
          <p:spPr>
            <a:xfrm>
              <a:off x="4420676" y="5810705"/>
              <a:ext cx="418318" cy="418318"/>
            </a:xfrm>
            <a:prstGeom prst="rect">
              <a:avLst/>
            </a:prstGeom>
          </p:spPr>
        </p:pic>
        <p:pic>
          <p:nvPicPr>
            <p:cNvPr id="146" name="Picture 145">
              <a:extLst>
                <a:ext uri="{FF2B5EF4-FFF2-40B4-BE49-F238E27FC236}">
                  <a16:creationId xmlns:a16="http://schemas.microsoft.com/office/drawing/2014/main" id="{D523F5B4-D137-AC44-B6D9-1776214FF613}"/>
                </a:ext>
              </a:extLst>
            </p:cNvPr>
            <p:cNvPicPr>
              <a:picLocks noChangeAspect="1"/>
            </p:cNvPicPr>
            <p:nvPr/>
          </p:nvPicPr>
          <p:blipFill>
            <a:blip r:embed="rId4"/>
            <a:stretch>
              <a:fillRect/>
            </a:stretch>
          </p:blipFill>
          <p:spPr>
            <a:xfrm>
              <a:off x="6242181" y="5788769"/>
              <a:ext cx="726360" cy="426396"/>
            </a:xfrm>
            <a:prstGeom prst="rect">
              <a:avLst/>
            </a:prstGeom>
          </p:spPr>
        </p:pic>
        <p:sp>
          <p:nvSpPr>
            <p:cNvPr id="147" name="TextBox 146">
              <a:extLst>
                <a:ext uri="{FF2B5EF4-FFF2-40B4-BE49-F238E27FC236}">
                  <a16:creationId xmlns:a16="http://schemas.microsoft.com/office/drawing/2014/main" id="{01A09CDA-3728-044F-8102-8C6D4A044C74}"/>
                </a:ext>
              </a:extLst>
            </p:cNvPr>
            <p:cNvSpPr txBox="1"/>
            <p:nvPr/>
          </p:nvSpPr>
          <p:spPr>
            <a:xfrm>
              <a:off x="4742420" y="5582692"/>
              <a:ext cx="1636464"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View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(Angular Material + HTML5 + CSS 3)</a:t>
              </a:r>
            </a:p>
          </p:txBody>
        </p:sp>
      </p:grpSp>
      <p:sp>
        <p:nvSpPr>
          <p:cNvPr id="148" name="Rectangle 147">
            <a:extLst>
              <a:ext uri="{FF2B5EF4-FFF2-40B4-BE49-F238E27FC236}">
                <a16:creationId xmlns:a16="http://schemas.microsoft.com/office/drawing/2014/main" id="{4975E118-F1BA-0640-8799-CB06196C0758}"/>
              </a:ext>
            </a:extLst>
          </p:cNvPr>
          <p:cNvSpPr/>
          <p:nvPr/>
        </p:nvSpPr>
        <p:spPr>
          <a:xfrm>
            <a:off x="6242181" y="4726958"/>
            <a:ext cx="1398696" cy="526094"/>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Components</a:t>
            </a:r>
          </a:p>
        </p:txBody>
      </p:sp>
      <p:sp>
        <p:nvSpPr>
          <p:cNvPr id="149" name="Rectangle 148">
            <a:extLst>
              <a:ext uri="{FF2B5EF4-FFF2-40B4-BE49-F238E27FC236}">
                <a16:creationId xmlns:a16="http://schemas.microsoft.com/office/drawing/2014/main" id="{9D197BEA-9E14-EA47-B1AF-B7BB00298746}"/>
              </a:ext>
            </a:extLst>
          </p:cNvPr>
          <p:cNvSpPr/>
          <p:nvPr/>
        </p:nvSpPr>
        <p:spPr>
          <a:xfrm>
            <a:off x="4444845" y="4726958"/>
            <a:ext cx="1398696" cy="526094"/>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Services</a:t>
            </a:r>
          </a:p>
        </p:txBody>
      </p:sp>
      <p:sp>
        <p:nvSpPr>
          <p:cNvPr id="150" name="Rectangle 149">
            <a:extLst>
              <a:ext uri="{FF2B5EF4-FFF2-40B4-BE49-F238E27FC236}">
                <a16:creationId xmlns:a16="http://schemas.microsoft.com/office/drawing/2014/main" id="{EE268E84-EE4E-5547-A7E3-A8924FCA6D8E}"/>
              </a:ext>
            </a:extLst>
          </p:cNvPr>
          <p:cNvSpPr/>
          <p:nvPr/>
        </p:nvSpPr>
        <p:spPr>
          <a:xfrm>
            <a:off x="2661928" y="4726958"/>
            <a:ext cx="1398696" cy="526094"/>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Model</a:t>
            </a:r>
          </a:p>
        </p:txBody>
      </p:sp>
      <p:sp>
        <p:nvSpPr>
          <p:cNvPr id="151" name="Up-Down Arrow 150">
            <a:extLst>
              <a:ext uri="{FF2B5EF4-FFF2-40B4-BE49-F238E27FC236}">
                <a16:creationId xmlns:a16="http://schemas.microsoft.com/office/drawing/2014/main" id="{00B10F13-1467-F24A-930A-753C464D6E91}"/>
              </a:ext>
            </a:extLst>
          </p:cNvPr>
          <p:cNvSpPr/>
          <p:nvPr/>
        </p:nvSpPr>
        <p:spPr>
          <a:xfrm>
            <a:off x="6605361" y="5253052"/>
            <a:ext cx="121116" cy="30740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Left-Right Arrow 151">
            <a:extLst>
              <a:ext uri="{FF2B5EF4-FFF2-40B4-BE49-F238E27FC236}">
                <a16:creationId xmlns:a16="http://schemas.microsoft.com/office/drawing/2014/main" id="{D8E17CC2-4455-BF47-AD99-095FC9CADF95}"/>
              </a:ext>
            </a:extLst>
          </p:cNvPr>
          <p:cNvSpPr/>
          <p:nvPr/>
        </p:nvSpPr>
        <p:spPr>
          <a:xfrm>
            <a:off x="5849655" y="4964953"/>
            <a:ext cx="342422" cy="108088"/>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Left-Right Arrow 152">
            <a:extLst>
              <a:ext uri="{FF2B5EF4-FFF2-40B4-BE49-F238E27FC236}">
                <a16:creationId xmlns:a16="http://schemas.microsoft.com/office/drawing/2014/main" id="{812B9BF8-27A9-934A-89D8-926D916D8412}"/>
              </a:ext>
            </a:extLst>
          </p:cNvPr>
          <p:cNvSpPr/>
          <p:nvPr/>
        </p:nvSpPr>
        <p:spPr>
          <a:xfrm>
            <a:off x="4064932" y="4954515"/>
            <a:ext cx="342422" cy="108088"/>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8CA0E82F-217C-D74D-B51A-D06922651212}"/>
              </a:ext>
            </a:extLst>
          </p:cNvPr>
          <p:cNvSpPr/>
          <p:nvPr/>
        </p:nvSpPr>
        <p:spPr>
          <a:xfrm>
            <a:off x="2492679" y="2093299"/>
            <a:ext cx="5436295" cy="1878474"/>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5" name="Picture 154">
            <a:extLst>
              <a:ext uri="{FF2B5EF4-FFF2-40B4-BE49-F238E27FC236}">
                <a16:creationId xmlns:a16="http://schemas.microsoft.com/office/drawing/2014/main" id="{B376D7F5-3B16-EA4B-8A40-5505BEF89AF9}"/>
              </a:ext>
            </a:extLst>
          </p:cNvPr>
          <p:cNvPicPr>
            <a:picLocks noChangeAspect="1"/>
          </p:cNvPicPr>
          <p:nvPr/>
        </p:nvPicPr>
        <p:blipFill>
          <a:blip r:embed="rId5"/>
          <a:stretch>
            <a:fillRect/>
          </a:stretch>
        </p:blipFill>
        <p:spPr>
          <a:xfrm>
            <a:off x="2682056" y="3215874"/>
            <a:ext cx="1213562" cy="744205"/>
          </a:xfrm>
          <a:prstGeom prst="rect">
            <a:avLst/>
          </a:prstGeom>
        </p:spPr>
      </p:pic>
      <p:grpSp>
        <p:nvGrpSpPr>
          <p:cNvPr id="156" name="Group 155">
            <a:extLst>
              <a:ext uri="{FF2B5EF4-FFF2-40B4-BE49-F238E27FC236}">
                <a16:creationId xmlns:a16="http://schemas.microsoft.com/office/drawing/2014/main" id="{14F366E7-EE8E-774F-8B90-EE6FD07614D5}"/>
              </a:ext>
            </a:extLst>
          </p:cNvPr>
          <p:cNvGrpSpPr/>
          <p:nvPr/>
        </p:nvGrpSpPr>
        <p:grpSpPr>
          <a:xfrm>
            <a:off x="4546518" y="3430296"/>
            <a:ext cx="1083815" cy="524462"/>
            <a:chOff x="2976809" y="1801064"/>
            <a:chExt cx="1083815" cy="524462"/>
          </a:xfrm>
        </p:grpSpPr>
        <p:sp>
          <p:nvSpPr>
            <p:cNvPr id="157" name="Rectangle 156">
              <a:extLst>
                <a:ext uri="{FF2B5EF4-FFF2-40B4-BE49-F238E27FC236}">
                  <a16:creationId xmlns:a16="http://schemas.microsoft.com/office/drawing/2014/main" id="{5C84FD86-FC6D-DE47-BCED-032FC41D31BE}"/>
                </a:ext>
              </a:extLst>
            </p:cNvPr>
            <p:cNvSpPr/>
            <p:nvPr/>
          </p:nvSpPr>
          <p:spPr>
            <a:xfrm>
              <a:off x="2976809" y="1801064"/>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8" name="Picture 157">
              <a:extLst>
                <a:ext uri="{FF2B5EF4-FFF2-40B4-BE49-F238E27FC236}">
                  <a16:creationId xmlns:a16="http://schemas.microsoft.com/office/drawing/2014/main" id="{40357D41-E183-744A-9C4A-BC3761D27ED0}"/>
                </a:ext>
              </a:extLst>
            </p:cNvPr>
            <p:cNvPicPr>
              <a:picLocks noChangeAspect="1"/>
            </p:cNvPicPr>
            <p:nvPr/>
          </p:nvPicPr>
          <p:blipFill rotWithShape="1">
            <a:blip r:embed="rId6"/>
            <a:srcRect t="21657" b="30138"/>
            <a:stretch/>
          </p:blipFill>
          <p:spPr>
            <a:xfrm>
              <a:off x="3008063" y="1818760"/>
              <a:ext cx="706425" cy="279139"/>
            </a:xfrm>
            <a:prstGeom prst="rect">
              <a:avLst/>
            </a:prstGeom>
          </p:spPr>
        </p:pic>
        <p:sp>
          <p:nvSpPr>
            <p:cNvPr id="159" name="TextBox 158">
              <a:extLst>
                <a:ext uri="{FF2B5EF4-FFF2-40B4-BE49-F238E27FC236}">
                  <a16:creationId xmlns:a16="http://schemas.microsoft.com/office/drawing/2014/main" id="{86C7C065-0B6F-684E-A45E-784F33ABF3F8}"/>
                </a:ext>
              </a:extLst>
            </p:cNvPr>
            <p:cNvSpPr txBox="1"/>
            <p:nvPr/>
          </p:nvSpPr>
          <p:spPr>
            <a:xfrm>
              <a:off x="3065047" y="2048527"/>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Rest APIs</a:t>
              </a:r>
              <a:endParaRPr kumimoji="0" lang="en-US" sz="1200" b="0" i="0" u="none" strike="noStrike" kern="0" cap="none" spc="0" normalizeH="0" baseline="0" noProof="0" dirty="0">
                <a:ln>
                  <a:noFill/>
                </a:ln>
                <a:solidFill>
                  <a:prstClr val="black"/>
                </a:solidFill>
                <a:effectLst/>
                <a:uLnTx/>
                <a:uFillTx/>
              </a:endParaRPr>
            </a:p>
          </p:txBody>
        </p:sp>
      </p:grpSp>
      <p:grpSp>
        <p:nvGrpSpPr>
          <p:cNvPr id="160" name="Group 159">
            <a:extLst>
              <a:ext uri="{FF2B5EF4-FFF2-40B4-BE49-F238E27FC236}">
                <a16:creationId xmlns:a16="http://schemas.microsoft.com/office/drawing/2014/main" id="{25C1EE02-B2CE-6A40-ACF0-521A75356342}"/>
              </a:ext>
            </a:extLst>
          </p:cNvPr>
          <p:cNvGrpSpPr/>
          <p:nvPr/>
        </p:nvGrpSpPr>
        <p:grpSpPr>
          <a:xfrm>
            <a:off x="6760625" y="2168519"/>
            <a:ext cx="1258689" cy="479072"/>
            <a:chOff x="5976016" y="2765132"/>
            <a:chExt cx="1258689" cy="479072"/>
          </a:xfrm>
        </p:grpSpPr>
        <p:sp>
          <p:nvSpPr>
            <p:cNvPr id="161" name="Rectangle 160">
              <a:extLst>
                <a:ext uri="{FF2B5EF4-FFF2-40B4-BE49-F238E27FC236}">
                  <a16:creationId xmlns:a16="http://schemas.microsoft.com/office/drawing/2014/main" id="{F41536DC-C5A8-E24A-8FCA-26446B7CFCFB}"/>
                </a:ext>
              </a:extLst>
            </p:cNvPr>
            <p:cNvSpPr/>
            <p:nvPr/>
          </p:nvSpPr>
          <p:spPr>
            <a:xfrm>
              <a:off x="6033992" y="2765132"/>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2" name="TextBox 161">
              <a:extLst>
                <a:ext uri="{FF2B5EF4-FFF2-40B4-BE49-F238E27FC236}">
                  <a16:creationId xmlns:a16="http://schemas.microsoft.com/office/drawing/2014/main" id="{C8698AB9-37E9-E64F-9C30-F82C947375E6}"/>
                </a:ext>
              </a:extLst>
            </p:cNvPr>
            <p:cNvSpPr txBox="1"/>
            <p:nvPr/>
          </p:nvSpPr>
          <p:spPr>
            <a:xfrm>
              <a:off x="5976016" y="2967205"/>
              <a:ext cx="1258689"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prstClr val="black"/>
                  </a:solidFill>
                  <a:effectLst/>
                  <a:uLnTx/>
                  <a:uFillTx/>
                </a:rPr>
                <a:t>Mongodb</a:t>
              </a:r>
              <a:r>
                <a:rPr kumimoji="0" lang="en-US" sz="1200" b="1" i="0" u="none" strike="noStrike" kern="0" cap="none" spc="0" normalizeH="0" baseline="0" noProof="0" dirty="0">
                  <a:ln>
                    <a:noFill/>
                  </a:ln>
                  <a:solidFill>
                    <a:prstClr val="black"/>
                  </a:solidFill>
                  <a:effectLst/>
                  <a:uLnTx/>
                  <a:uFillTx/>
                </a:rPr>
                <a:t> driver</a:t>
              </a:r>
              <a:endParaRPr kumimoji="0" lang="en-US" sz="1200" b="0" i="0" u="none" strike="noStrike" kern="0" cap="none" spc="0" normalizeH="0" baseline="0" noProof="0" dirty="0">
                <a:ln>
                  <a:noFill/>
                </a:ln>
                <a:solidFill>
                  <a:prstClr val="black"/>
                </a:solidFill>
                <a:effectLst/>
                <a:uLnTx/>
                <a:uFillTx/>
              </a:endParaRPr>
            </a:p>
          </p:txBody>
        </p:sp>
        <p:pic>
          <p:nvPicPr>
            <p:cNvPr id="163" name="Picture 162">
              <a:extLst>
                <a:ext uri="{FF2B5EF4-FFF2-40B4-BE49-F238E27FC236}">
                  <a16:creationId xmlns:a16="http://schemas.microsoft.com/office/drawing/2014/main" id="{532E13AA-94C0-AD49-90BE-983E3BB0A7C2}"/>
                </a:ext>
              </a:extLst>
            </p:cNvPr>
            <p:cNvPicPr>
              <a:picLocks noChangeAspect="1"/>
            </p:cNvPicPr>
            <p:nvPr/>
          </p:nvPicPr>
          <p:blipFill rotWithShape="1">
            <a:blip r:embed="rId7"/>
            <a:srcRect l="19214" t="39257" r="20201" b="37447"/>
            <a:stretch/>
          </p:blipFill>
          <p:spPr>
            <a:xfrm>
              <a:off x="6179685" y="2797452"/>
              <a:ext cx="745834" cy="198630"/>
            </a:xfrm>
            <a:prstGeom prst="rect">
              <a:avLst/>
            </a:prstGeom>
          </p:spPr>
        </p:pic>
      </p:grpSp>
      <p:pic>
        <p:nvPicPr>
          <p:cNvPr id="164" name="Picture 163">
            <a:extLst>
              <a:ext uri="{FF2B5EF4-FFF2-40B4-BE49-F238E27FC236}">
                <a16:creationId xmlns:a16="http://schemas.microsoft.com/office/drawing/2014/main" id="{2297BF34-B629-1642-93B4-AD18BD708173}"/>
              </a:ext>
            </a:extLst>
          </p:cNvPr>
          <p:cNvPicPr>
            <a:picLocks noChangeAspect="1"/>
          </p:cNvPicPr>
          <p:nvPr/>
        </p:nvPicPr>
        <p:blipFill>
          <a:blip r:embed="rId8"/>
          <a:stretch>
            <a:fillRect/>
          </a:stretch>
        </p:blipFill>
        <p:spPr>
          <a:xfrm>
            <a:off x="8068010" y="1283708"/>
            <a:ext cx="1862360" cy="1862360"/>
          </a:xfrm>
          <a:prstGeom prst="rect">
            <a:avLst/>
          </a:prstGeom>
        </p:spPr>
      </p:pic>
      <p:grpSp>
        <p:nvGrpSpPr>
          <p:cNvPr id="165" name="Group 164">
            <a:extLst>
              <a:ext uri="{FF2B5EF4-FFF2-40B4-BE49-F238E27FC236}">
                <a16:creationId xmlns:a16="http://schemas.microsoft.com/office/drawing/2014/main" id="{4B8E2C59-E1FA-304A-98B7-295F1C9DB594}"/>
              </a:ext>
            </a:extLst>
          </p:cNvPr>
          <p:cNvGrpSpPr/>
          <p:nvPr/>
        </p:nvGrpSpPr>
        <p:grpSpPr>
          <a:xfrm>
            <a:off x="4536623" y="1375852"/>
            <a:ext cx="1218399" cy="463869"/>
            <a:chOff x="3197809" y="1988787"/>
            <a:chExt cx="1218399" cy="463869"/>
          </a:xfrm>
        </p:grpSpPr>
        <p:sp>
          <p:nvSpPr>
            <p:cNvPr id="166" name="Rectangle 165">
              <a:extLst>
                <a:ext uri="{FF2B5EF4-FFF2-40B4-BE49-F238E27FC236}">
                  <a16:creationId xmlns:a16="http://schemas.microsoft.com/office/drawing/2014/main" id="{8F75920D-9900-C44D-B013-46F32744B47F}"/>
                </a:ext>
              </a:extLst>
            </p:cNvPr>
            <p:cNvSpPr/>
            <p:nvPr/>
          </p:nvSpPr>
          <p:spPr>
            <a:xfrm>
              <a:off x="3197809" y="1988787"/>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67" name="Picture 166">
              <a:extLst>
                <a:ext uri="{FF2B5EF4-FFF2-40B4-BE49-F238E27FC236}">
                  <a16:creationId xmlns:a16="http://schemas.microsoft.com/office/drawing/2014/main" id="{8648D3DE-F875-4D4A-83F0-82A108ABC3BE}"/>
                </a:ext>
              </a:extLst>
            </p:cNvPr>
            <p:cNvPicPr>
              <a:picLocks noChangeAspect="1"/>
            </p:cNvPicPr>
            <p:nvPr/>
          </p:nvPicPr>
          <p:blipFill>
            <a:blip r:embed="rId9"/>
            <a:stretch>
              <a:fillRect/>
            </a:stretch>
          </p:blipFill>
          <p:spPr>
            <a:xfrm>
              <a:off x="3224313" y="2021955"/>
              <a:ext cx="452230" cy="415511"/>
            </a:xfrm>
            <a:prstGeom prst="rect">
              <a:avLst/>
            </a:prstGeom>
          </p:spPr>
        </p:pic>
        <p:sp>
          <p:nvSpPr>
            <p:cNvPr id="168" name="TextBox 167">
              <a:extLst>
                <a:ext uri="{FF2B5EF4-FFF2-40B4-BE49-F238E27FC236}">
                  <a16:creationId xmlns:a16="http://schemas.microsoft.com/office/drawing/2014/main" id="{0336964C-2451-0D41-840B-A5EEC551A959}"/>
                </a:ext>
              </a:extLst>
            </p:cNvPr>
            <p:cNvSpPr txBox="1"/>
            <p:nvPr/>
          </p:nvSpPr>
          <p:spPr>
            <a:xfrm>
              <a:off x="3527688" y="2067256"/>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Script</a:t>
              </a:r>
              <a:endParaRPr kumimoji="0" lang="en-US" sz="1200" b="0" i="0" u="none" strike="noStrike" kern="0" cap="none" spc="0" normalizeH="0" baseline="0" noProof="0" dirty="0">
                <a:ln>
                  <a:noFill/>
                </a:ln>
                <a:solidFill>
                  <a:prstClr val="black"/>
                </a:solidFill>
                <a:effectLst/>
                <a:uLnTx/>
                <a:uFillTx/>
              </a:endParaRPr>
            </a:p>
          </p:txBody>
        </p:sp>
      </p:grpSp>
      <p:pic>
        <p:nvPicPr>
          <p:cNvPr id="169" name="Picture 168">
            <a:extLst>
              <a:ext uri="{FF2B5EF4-FFF2-40B4-BE49-F238E27FC236}">
                <a16:creationId xmlns:a16="http://schemas.microsoft.com/office/drawing/2014/main" id="{7BE8C2EC-6849-2B46-BDA8-5BB23F74456D}"/>
              </a:ext>
            </a:extLst>
          </p:cNvPr>
          <p:cNvPicPr>
            <a:picLocks noChangeAspect="1"/>
          </p:cNvPicPr>
          <p:nvPr/>
        </p:nvPicPr>
        <p:blipFill rotWithShape="1">
          <a:blip r:embed="rId10"/>
          <a:srcRect t="16290" b="32251"/>
          <a:stretch/>
        </p:blipFill>
        <p:spPr>
          <a:xfrm>
            <a:off x="6378952" y="1372888"/>
            <a:ext cx="1102024" cy="423134"/>
          </a:xfrm>
          <a:prstGeom prst="rect">
            <a:avLst/>
          </a:prstGeom>
        </p:spPr>
      </p:pic>
      <p:sp>
        <p:nvSpPr>
          <p:cNvPr id="170" name="Up-Down Arrow 169">
            <a:extLst>
              <a:ext uri="{FF2B5EF4-FFF2-40B4-BE49-F238E27FC236}">
                <a16:creationId xmlns:a16="http://schemas.microsoft.com/office/drawing/2014/main" id="{74D5D0B4-CAD7-574E-8729-D6B81E4C56FA}"/>
              </a:ext>
            </a:extLst>
          </p:cNvPr>
          <p:cNvSpPr/>
          <p:nvPr/>
        </p:nvSpPr>
        <p:spPr>
          <a:xfrm>
            <a:off x="5015357" y="4007766"/>
            <a:ext cx="152991" cy="64826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TextBox 170">
            <a:extLst>
              <a:ext uri="{FF2B5EF4-FFF2-40B4-BE49-F238E27FC236}">
                <a16:creationId xmlns:a16="http://schemas.microsoft.com/office/drawing/2014/main" id="{B2B6EEE9-18C1-9843-8A64-AB8984000511}"/>
              </a:ext>
            </a:extLst>
          </p:cNvPr>
          <p:cNvSpPr txBox="1"/>
          <p:nvPr/>
        </p:nvSpPr>
        <p:spPr>
          <a:xfrm>
            <a:off x="5107357" y="4113718"/>
            <a:ext cx="64766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http</a:t>
            </a:r>
          </a:p>
        </p:txBody>
      </p:sp>
      <p:sp>
        <p:nvSpPr>
          <p:cNvPr id="172" name="TextBox 171">
            <a:extLst>
              <a:ext uri="{FF2B5EF4-FFF2-40B4-BE49-F238E27FC236}">
                <a16:creationId xmlns:a16="http://schemas.microsoft.com/office/drawing/2014/main" id="{1E812274-64C2-8644-B5D2-6D8E6BC9FDFD}"/>
              </a:ext>
            </a:extLst>
          </p:cNvPr>
          <p:cNvSpPr txBox="1"/>
          <p:nvPr/>
        </p:nvSpPr>
        <p:spPr>
          <a:xfrm>
            <a:off x="9618830" y="2016190"/>
            <a:ext cx="1219200"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NoSQL Datastore</a:t>
            </a:r>
          </a:p>
        </p:txBody>
      </p:sp>
      <p:sp>
        <p:nvSpPr>
          <p:cNvPr id="173" name="Left-Right Arrow 172">
            <a:extLst>
              <a:ext uri="{FF2B5EF4-FFF2-40B4-BE49-F238E27FC236}">
                <a16:creationId xmlns:a16="http://schemas.microsoft.com/office/drawing/2014/main" id="{ED32EF56-2FD6-9748-8EE4-C997EB8E0006}"/>
              </a:ext>
            </a:extLst>
          </p:cNvPr>
          <p:cNvSpPr/>
          <p:nvPr/>
        </p:nvSpPr>
        <p:spPr>
          <a:xfrm>
            <a:off x="7490276" y="1507328"/>
            <a:ext cx="845341"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Left-Right Arrow 173">
            <a:extLst>
              <a:ext uri="{FF2B5EF4-FFF2-40B4-BE49-F238E27FC236}">
                <a16:creationId xmlns:a16="http://schemas.microsoft.com/office/drawing/2014/main" id="{8BFB8FEA-891D-B64F-91D6-8F27E5F4C4CA}"/>
              </a:ext>
            </a:extLst>
          </p:cNvPr>
          <p:cNvSpPr/>
          <p:nvPr/>
        </p:nvSpPr>
        <p:spPr>
          <a:xfrm>
            <a:off x="7975617" y="2302120"/>
            <a:ext cx="360000"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Left-Right Arrow 174">
            <a:extLst>
              <a:ext uri="{FF2B5EF4-FFF2-40B4-BE49-F238E27FC236}">
                <a16:creationId xmlns:a16="http://schemas.microsoft.com/office/drawing/2014/main" id="{1C1DCF3B-BC32-D44F-BD53-ECEE8555AB11}"/>
              </a:ext>
            </a:extLst>
          </p:cNvPr>
          <p:cNvSpPr/>
          <p:nvPr/>
        </p:nvSpPr>
        <p:spPr>
          <a:xfrm>
            <a:off x="5635662" y="2302120"/>
            <a:ext cx="360000"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6" name="Left-Right Arrow 175">
            <a:extLst>
              <a:ext uri="{FF2B5EF4-FFF2-40B4-BE49-F238E27FC236}">
                <a16:creationId xmlns:a16="http://schemas.microsoft.com/office/drawing/2014/main" id="{B6310084-EA3E-5847-A4D4-F74EAE513844}"/>
              </a:ext>
            </a:extLst>
          </p:cNvPr>
          <p:cNvSpPr/>
          <p:nvPr/>
        </p:nvSpPr>
        <p:spPr>
          <a:xfrm>
            <a:off x="5630243" y="1512772"/>
            <a:ext cx="750984"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77" name="Up-Down Arrow 176">
            <a:extLst>
              <a:ext uri="{FF2B5EF4-FFF2-40B4-BE49-F238E27FC236}">
                <a16:creationId xmlns:a16="http://schemas.microsoft.com/office/drawing/2014/main" id="{B00D0A5B-39D6-984F-9644-4998E04D3277}"/>
              </a:ext>
            </a:extLst>
          </p:cNvPr>
          <p:cNvSpPr/>
          <p:nvPr/>
        </p:nvSpPr>
        <p:spPr>
          <a:xfrm>
            <a:off x="5054142" y="3289766"/>
            <a:ext cx="75420" cy="15822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Up-Down Arrow 177">
            <a:extLst>
              <a:ext uri="{FF2B5EF4-FFF2-40B4-BE49-F238E27FC236}">
                <a16:creationId xmlns:a16="http://schemas.microsoft.com/office/drawing/2014/main" id="{272187DD-ED50-B840-85F7-5DD40A34657C}"/>
              </a:ext>
            </a:extLst>
          </p:cNvPr>
          <p:cNvSpPr/>
          <p:nvPr/>
        </p:nvSpPr>
        <p:spPr>
          <a:xfrm>
            <a:off x="5054142" y="2659395"/>
            <a:ext cx="75420" cy="15822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9" name="Up-Down Arrow 178">
            <a:extLst>
              <a:ext uri="{FF2B5EF4-FFF2-40B4-BE49-F238E27FC236}">
                <a16:creationId xmlns:a16="http://schemas.microsoft.com/office/drawing/2014/main" id="{444C0559-BF1E-6342-AEF1-B64C57536507}"/>
              </a:ext>
            </a:extLst>
          </p:cNvPr>
          <p:cNvSpPr/>
          <p:nvPr/>
        </p:nvSpPr>
        <p:spPr>
          <a:xfrm>
            <a:off x="5034819" y="1852800"/>
            <a:ext cx="114066" cy="335345"/>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0" name="Picture 179">
            <a:extLst>
              <a:ext uri="{FF2B5EF4-FFF2-40B4-BE49-F238E27FC236}">
                <a16:creationId xmlns:a16="http://schemas.microsoft.com/office/drawing/2014/main" id="{ECD160AA-A92F-BE48-800F-08424A6EE9CC}"/>
              </a:ext>
            </a:extLst>
          </p:cNvPr>
          <p:cNvPicPr>
            <a:picLocks noChangeAspect="1"/>
          </p:cNvPicPr>
          <p:nvPr/>
        </p:nvPicPr>
        <p:blipFill>
          <a:blip r:embed="rId11"/>
          <a:stretch>
            <a:fillRect/>
          </a:stretch>
        </p:blipFill>
        <p:spPr>
          <a:xfrm>
            <a:off x="2665799" y="4979013"/>
            <a:ext cx="263571" cy="263571"/>
          </a:xfrm>
          <a:prstGeom prst="rect">
            <a:avLst/>
          </a:prstGeom>
        </p:spPr>
      </p:pic>
      <p:pic>
        <p:nvPicPr>
          <p:cNvPr id="181" name="Picture 180">
            <a:extLst>
              <a:ext uri="{FF2B5EF4-FFF2-40B4-BE49-F238E27FC236}">
                <a16:creationId xmlns:a16="http://schemas.microsoft.com/office/drawing/2014/main" id="{53C5DF88-18BF-8844-9E78-5C7AD1C79904}"/>
              </a:ext>
            </a:extLst>
          </p:cNvPr>
          <p:cNvPicPr>
            <a:picLocks noChangeAspect="1"/>
          </p:cNvPicPr>
          <p:nvPr/>
        </p:nvPicPr>
        <p:blipFill>
          <a:blip r:embed="rId11"/>
          <a:stretch>
            <a:fillRect/>
          </a:stretch>
        </p:blipFill>
        <p:spPr>
          <a:xfrm>
            <a:off x="4433832" y="4989574"/>
            <a:ext cx="274147" cy="274147"/>
          </a:xfrm>
          <a:prstGeom prst="rect">
            <a:avLst/>
          </a:prstGeom>
        </p:spPr>
      </p:pic>
      <p:pic>
        <p:nvPicPr>
          <p:cNvPr id="182" name="Picture 181">
            <a:extLst>
              <a:ext uri="{FF2B5EF4-FFF2-40B4-BE49-F238E27FC236}">
                <a16:creationId xmlns:a16="http://schemas.microsoft.com/office/drawing/2014/main" id="{089658DD-DF47-7E43-9BAF-071DF76205FC}"/>
              </a:ext>
            </a:extLst>
          </p:cNvPr>
          <p:cNvPicPr>
            <a:picLocks noChangeAspect="1"/>
          </p:cNvPicPr>
          <p:nvPr/>
        </p:nvPicPr>
        <p:blipFill>
          <a:blip r:embed="rId11"/>
          <a:stretch>
            <a:fillRect/>
          </a:stretch>
        </p:blipFill>
        <p:spPr>
          <a:xfrm>
            <a:off x="6242181" y="5005630"/>
            <a:ext cx="250521" cy="250521"/>
          </a:xfrm>
          <a:prstGeom prst="rect">
            <a:avLst/>
          </a:prstGeom>
        </p:spPr>
      </p:pic>
      <p:sp>
        <p:nvSpPr>
          <p:cNvPr id="183" name="Left-Right Arrow 182">
            <a:extLst>
              <a:ext uri="{FF2B5EF4-FFF2-40B4-BE49-F238E27FC236}">
                <a16:creationId xmlns:a16="http://schemas.microsoft.com/office/drawing/2014/main" id="{310895F4-FA8E-1F4B-A8A9-2EC20F5E455F}"/>
              </a:ext>
            </a:extLst>
          </p:cNvPr>
          <p:cNvSpPr/>
          <p:nvPr/>
        </p:nvSpPr>
        <p:spPr>
          <a:xfrm>
            <a:off x="6569939" y="2302120"/>
            <a:ext cx="251999"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4" name="Picture 183">
            <a:extLst>
              <a:ext uri="{FF2B5EF4-FFF2-40B4-BE49-F238E27FC236}">
                <a16:creationId xmlns:a16="http://schemas.microsoft.com/office/drawing/2014/main" id="{90D8DA35-0318-2D4C-8958-039948BF5E18}"/>
              </a:ext>
            </a:extLst>
          </p:cNvPr>
          <p:cNvPicPr>
            <a:picLocks noChangeAspect="1"/>
          </p:cNvPicPr>
          <p:nvPr/>
        </p:nvPicPr>
        <p:blipFill rotWithShape="1">
          <a:blip r:embed="rId12"/>
          <a:srcRect l="10657"/>
          <a:stretch/>
        </p:blipFill>
        <p:spPr>
          <a:xfrm>
            <a:off x="2498933" y="1450772"/>
            <a:ext cx="1579876" cy="594015"/>
          </a:xfrm>
          <a:prstGeom prst="rect">
            <a:avLst/>
          </a:prstGeom>
        </p:spPr>
      </p:pic>
      <p:sp>
        <p:nvSpPr>
          <p:cNvPr id="185" name="TextBox 184">
            <a:extLst>
              <a:ext uri="{FF2B5EF4-FFF2-40B4-BE49-F238E27FC236}">
                <a16:creationId xmlns:a16="http://schemas.microsoft.com/office/drawing/2014/main" id="{324F010E-ED44-1845-889B-D817FDE12165}"/>
              </a:ext>
            </a:extLst>
          </p:cNvPr>
          <p:cNvSpPr txBox="1"/>
          <p:nvPr/>
        </p:nvSpPr>
        <p:spPr>
          <a:xfrm>
            <a:off x="5109499" y="1767285"/>
            <a:ext cx="104174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spawn</a:t>
            </a:r>
          </a:p>
        </p:txBody>
      </p:sp>
      <p:pic>
        <p:nvPicPr>
          <p:cNvPr id="186" name="Picture 185">
            <a:extLst>
              <a:ext uri="{FF2B5EF4-FFF2-40B4-BE49-F238E27FC236}">
                <a16:creationId xmlns:a16="http://schemas.microsoft.com/office/drawing/2014/main" id="{868C5C26-5552-B045-A69B-935375F0CCC2}"/>
              </a:ext>
            </a:extLst>
          </p:cNvPr>
          <p:cNvPicPr>
            <a:picLocks noChangeAspect="1"/>
          </p:cNvPicPr>
          <p:nvPr/>
        </p:nvPicPr>
        <p:blipFill>
          <a:blip r:embed="rId13"/>
          <a:stretch>
            <a:fillRect/>
          </a:stretch>
        </p:blipFill>
        <p:spPr>
          <a:xfrm>
            <a:off x="8606130" y="4564745"/>
            <a:ext cx="790612" cy="1027394"/>
          </a:xfrm>
          <a:prstGeom prst="rect">
            <a:avLst/>
          </a:prstGeom>
        </p:spPr>
      </p:pic>
      <p:sp>
        <p:nvSpPr>
          <p:cNvPr id="187" name="Up-Down Arrow 186">
            <a:extLst>
              <a:ext uri="{FF2B5EF4-FFF2-40B4-BE49-F238E27FC236}">
                <a16:creationId xmlns:a16="http://schemas.microsoft.com/office/drawing/2014/main" id="{A79326B8-AC82-EF41-8832-1546E28A7264}"/>
              </a:ext>
            </a:extLst>
          </p:cNvPr>
          <p:cNvSpPr/>
          <p:nvPr/>
        </p:nvSpPr>
        <p:spPr>
          <a:xfrm>
            <a:off x="8902336" y="3206037"/>
            <a:ext cx="152991" cy="1296000"/>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188" name="Group 187">
            <a:extLst>
              <a:ext uri="{FF2B5EF4-FFF2-40B4-BE49-F238E27FC236}">
                <a16:creationId xmlns:a16="http://schemas.microsoft.com/office/drawing/2014/main" id="{8A84AB6F-87B8-9844-9487-15D22E4C20F9}"/>
              </a:ext>
            </a:extLst>
          </p:cNvPr>
          <p:cNvGrpSpPr/>
          <p:nvPr/>
        </p:nvGrpSpPr>
        <p:grpSpPr>
          <a:xfrm>
            <a:off x="4544416" y="2180955"/>
            <a:ext cx="1083815" cy="467157"/>
            <a:chOff x="4544416" y="2180955"/>
            <a:chExt cx="1083815" cy="467157"/>
          </a:xfrm>
        </p:grpSpPr>
        <p:sp>
          <p:nvSpPr>
            <p:cNvPr id="189" name="Rectangle 188">
              <a:extLst>
                <a:ext uri="{FF2B5EF4-FFF2-40B4-BE49-F238E27FC236}">
                  <a16:creationId xmlns:a16="http://schemas.microsoft.com/office/drawing/2014/main" id="{247DF503-6C39-2F4C-9E8A-2073CC6663F0}"/>
                </a:ext>
              </a:extLst>
            </p:cNvPr>
            <p:cNvSpPr/>
            <p:nvPr/>
          </p:nvSpPr>
          <p:spPr>
            <a:xfrm>
              <a:off x="4544416" y="2180955"/>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90" name="Picture 189">
              <a:extLst>
                <a:ext uri="{FF2B5EF4-FFF2-40B4-BE49-F238E27FC236}">
                  <a16:creationId xmlns:a16="http://schemas.microsoft.com/office/drawing/2014/main" id="{2014A0BE-B2CF-5945-AA71-FA2BA8318D95}"/>
                </a:ext>
              </a:extLst>
            </p:cNvPr>
            <p:cNvPicPr>
              <a:picLocks noChangeAspect="1"/>
            </p:cNvPicPr>
            <p:nvPr/>
          </p:nvPicPr>
          <p:blipFill>
            <a:blip r:embed="rId14"/>
            <a:stretch>
              <a:fillRect/>
            </a:stretch>
          </p:blipFill>
          <p:spPr>
            <a:xfrm>
              <a:off x="4544416" y="2374512"/>
              <a:ext cx="273600" cy="273600"/>
            </a:xfrm>
            <a:prstGeom prst="rect">
              <a:avLst/>
            </a:prstGeom>
          </p:spPr>
        </p:pic>
        <p:sp>
          <p:nvSpPr>
            <p:cNvPr id="191" name="TextBox 190">
              <a:extLst>
                <a:ext uri="{FF2B5EF4-FFF2-40B4-BE49-F238E27FC236}">
                  <a16:creationId xmlns:a16="http://schemas.microsoft.com/office/drawing/2014/main" id="{B68D8C1C-4048-EE4A-B3B7-9EAEF9286622}"/>
                </a:ext>
              </a:extLst>
            </p:cNvPr>
            <p:cNvSpPr txBox="1"/>
            <p:nvPr/>
          </p:nvSpPr>
          <p:spPr>
            <a:xfrm>
              <a:off x="4691917" y="2291435"/>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Controller</a:t>
              </a:r>
              <a:endParaRPr kumimoji="0" lang="en-US" sz="1200" b="0" i="0" u="none" strike="noStrike" kern="0" cap="none" spc="0" normalizeH="0" baseline="0" noProof="0" dirty="0">
                <a:ln>
                  <a:noFill/>
                </a:ln>
                <a:solidFill>
                  <a:prstClr val="black"/>
                </a:solidFill>
                <a:effectLst/>
                <a:uLnTx/>
                <a:uFillTx/>
              </a:endParaRPr>
            </a:p>
          </p:txBody>
        </p:sp>
      </p:grpSp>
      <p:grpSp>
        <p:nvGrpSpPr>
          <p:cNvPr id="192" name="Group 191">
            <a:extLst>
              <a:ext uri="{FF2B5EF4-FFF2-40B4-BE49-F238E27FC236}">
                <a16:creationId xmlns:a16="http://schemas.microsoft.com/office/drawing/2014/main" id="{060864C1-A99B-4B48-A90B-8B5E3C3F2653}"/>
              </a:ext>
            </a:extLst>
          </p:cNvPr>
          <p:cNvGrpSpPr/>
          <p:nvPr/>
        </p:nvGrpSpPr>
        <p:grpSpPr>
          <a:xfrm>
            <a:off x="4544416" y="2825897"/>
            <a:ext cx="1083815" cy="469204"/>
            <a:chOff x="4544416" y="2825897"/>
            <a:chExt cx="1083815" cy="469204"/>
          </a:xfrm>
        </p:grpSpPr>
        <p:sp>
          <p:nvSpPr>
            <p:cNvPr id="193" name="Rectangle 192">
              <a:extLst>
                <a:ext uri="{FF2B5EF4-FFF2-40B4-BE49-F238E27FC236}">
                  <a16:creationId xmlns:a16="http://schemas.microsoft.com/office/drawing/2014/main" id="{F0FB3B99-DF70-4643-93FA-ACE525E65D07}"/>
                </a:ext>
              </a:extLst>
            </p:cNvPr>
            <p:cNvSpPr/>
            <p:nvPr/>
          </p:nvSpPr>
          <p:spPr>
            <a:xfrm>
              <a:off x="4544416" y="2825897"/>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94" name="TextBox 193">
              <a:extLst>
                <a:ext uri="{FF2B5EF4-FFF2-40B4-BE49-F238E27FC236}">
                  <a16:creationId xmlns:a16="http://schemas.microsoft.com/office/drawing/2014/main" id="{2335BF9E-FEE2-214A-9AF9-EA986BC03734}"/>
                </a:ext>
              </a:extLst>
            </p:cNvPr>
            <p:cNvSpPr txBox="1"/>
            <p:nvPr/>
          </p:nvSpPr>
          <p:spPr>
            <a:xfrm>
              <a:off x="4624513" y="2942113"/>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Router</a:t>
              </a:r>
              <a:endParaRPr kumimoji="0" lang="en-US" sz="1200" b="0" i="0" u="none" strike="noStrike" kern="0" cap="none" spc="0" normalizeH="0" baseline="0" noProof="0" dirty="0">
                <a:ln>
                  <a:noFill/>
                </a:ln>
                <a:solidFill>
                  <a:prstClr val="black"/>
                </a:solidFill>
                <a:effectLst/>
                <a:uLnTx/>
                <a:uFillTx/>
              </a:endParaRPr>
            </a:p>
          </p:txBody>
        </p:sp>
        <p:pic>
          <p:nvPicPr>
            <p:cNvPr id="195" name="Picture 194">
              <a:extLst>
                <a:ext uri="{FF2B5EF4-FFF2-40B4-BE49-F238E27FC236}">
                  <a16:creationId xmlns:a16="http://schemas.microsoft.com/office/drawing/2014/main" id="{48D696F1-35B9-C347-9ECD-54E23B13BE35}"/>
                </a:ext>
              </a:extLst>
            </p:cNvPr>
            <p:cNvPicPr>
              <a:picLocks noChangeAspect="1"/>
            </p:cNvPicPr>
            <p:nvPr/>
          </p:nvPicPr>
          <p:blipFill>
            <a:blip r:embed="rId14"/>
            <a:stretch>
              <a:fillRect/>
            </a:stretch>
          </p:blipFill>
          <p:spPr>
            <a:xfrm>
              <a:off x="4544416" y="3021501"/>
              <a:ext cx="273600" cy="273600"/>
            </a:xfrm>
            <a:prstGeom prst="rect">
              <a:avLst/>
            </a:prstGeom>
          </p:spPr>
        </p:pic>
      </p:grpSp>
      <p:grpSp>
        <p:nvGrpSpPr>
          <p:cNvPr id="196" name="Group 195">
            <a:extLst>
              <a:ext uri="{FF2B5EF4-FFF2-40B4-BE49-F238E27FC236}">
                <a16:creationId xmlns:a16="http://schemas.microsoft.com/office/drawing/2014/main" id="{072B105D-FA18-4746-9A1A-2AA4DA335764}"/>
              </a:ext>
            </a:extLst>
          </p:cNvPr>
          <p:cNvGrpSpPr/>
          <p:nvPr/>
        </p:nvGrpSpPr>
        <p:grpSpPr>
          <a:xfrm>
            <a:off x="5899109" y="2175467"/>
            <a:ext cx="888520" cy="465419"/>
            <a:chOff x="5899109" y="2175467"/>
            <a:chExt cx="888520" cy="465419"/>
          </a:xfrm>
        </p:grpSpPr>
        <p:sp>
          <p:nvSpPr>
            <p:cNvPr id="197" name="Rectangle 196">
              <a:extLst>
                <a:ext uri="{FF2B5EF4-FFF2-40B4-BE49-F238E27FC236}">
                  <a16:creationId xmlns:a16="http://schemas.microsoft.com/office/drawing/2014/main" id="{AF118A3D-DF11-0948-8B6E-F5962B18738B}"/>
                </a:ext>
              </a:extLst>
            </p:cNvPr>
            <p:cNvSpPr/>
            <p:nvPr/>
          </p:nvSpPr>
          <p:spPr>
            <a:xfrm>
              <a:off x="6011989" y="2175467"/>
              <a:ext cx="556044"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98" name="Picture 197">
              <a:extLst>
                <a:ext uri="{FF2B5EF4-FFF2-40B4-BE49-F238E27FC236}">
                  <a16:creationId xmlns:a16="http://schemas.microsoft.com/office/drawing/2014/main" id="{A74B74F8-A34B-D54E-92E4-3D8FD4D8A88F}"/>
                </a:ext>
              </a:extLst>
            </p:cNvPr>
            <p:cNvPicPr>
              <a:picLocks noChangeAspect="1"/>
            </p:cNvPicPr>
            <p:nvPr/>
          </p:nvPicPr>
          <p:blipFill>
            <a:blip r:embed="rId14"/>
            <a:stretch>
              <a:fillRect/>
            </a:stretch>
          </p:blipFill>
          <p:spPr>
            <a:xfrm>
              <a:off x="6010083" y="2367286"/>
              <a:ext cx="273600" cy="273600"/>
            </a:xfrm>
            <a:prstGeom prst="rect">
              <a:avLst/>
            </a:prstGeom>
          </p:spPr>
        </p:pic>
        <p:sp>
          <p:nvSpPr>
            <p:cNvPr id="199" name="TextBox 198">
              <a:extLst>
                <a:ext uri="{FF2B5EF4-FFF2-40B4-BE49-F238E27FC236}">
                  <a16:creationId xmlns:a16="http://schemas.microsoft.com/office/drawing/2014/main" id="{6759CEFD-6E9C-F54D-8116-32D149C8A3F3}"/>
                </a:ext>
              </a:extLst>
            </p:cNvPr>
            <p:cNvSpPr txBox="1"/>
            <p:nvPr/>
          </p:nvSpPr>
          <p:spPr>
            <a:xfrm>
              <a:off x="5899109" y="2247022"/>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Model</a:t>
              </a:r>
              <a:endParaRPr kumimoji="0" lang="en-US" sz="1200" b="0" i="0" u="none" strike="noStrike" kern="0" cap="none" spc="0" normalizeH="0" baseline="0" noProof="0" dirty="0">
                <a:ln>
                  <a:noFill/>
                </a:ln>
                <a:solidFill>
                  <a:prstClr val="black"/>
                </a:solidFill>
                <a:effectLst/>
                <a:uLnTx/>
                <a:uFillTx/>
              </a:endParaRPr>
            </a:p>
          </p:txBody>
        </p:sp>
      </p:grpSp>
      <p:sp>
        <p:nvSpPr>
          <p:cNvPr id="200" name="TextBox 199">
            <a:extLst>
              <a:ext uri="{FF2B5EF4-FFF2-40B4-BE49-F238E27FC236}">
                <a16:creationId xmlns:a16="http://schemas.microsoft.com/office/drawing/2014/main" id="{F142638A-9436-4A42-9F4B-0448F6D2F8CB}"/>
              </a:ext>
            </a:extLst>
          </p:cNvPr>
          <p:cNvSpPr txBox="1"/>
          <p:nvPr/>
        </p:nvSpPr>
        <p:spPr>
          <a:xfrm>
            <a:off x="8468302" y="5553493"/>
            <a:ext cx="122921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Notebook</a:t>
            </a:r>
          </a:p>
        </p:txBody>
      </p:sp>
      <p:pic>
        <p:nvPicPr>
          <p:cNvPr id="201" name="Picture 200">
            <a:extLst>
              <a:ext uri="{FF2B5EF4-FFF2-40B4-BE49-F238E27FC236}">
                <a16:creationId xmlns:a16="http://schemas.microsoft.com/office/drawing/2014/main" id="{2741A3CA-B572-AB46-8202-65BBE95DD26D}"/>
              </a:ext>
            </a:extLst>
          </p:cNvPr>
          <p:cNvPicPr>
            <a:picLocks noChangeAspect="1"/>
          </p:cNvPicPr>
          <p:nvPr/>
        </p:nvPicPr>
        <p:blipFill>
          <a:blip r:embed="rId15"/>
          <a:stretch>
            <a:fillRect/>
          </a:stretch>
        </p:blipFill>
        <p:spPr>
          <a:xfrm>
            <a:off x="10235709" y="4640042"/>
            <a:ext cx="888288" cy="888288"/>
          </a:xfrm>
          <a:prstGeom prst="rect">
            <a:avLst/>
          </a:prstGeom>
        </p:spPr>
      </p:pic>
      <p:sp>
        <p:nvSpPr>
          <p:cNvPr id="202" name="Left-Right Arrow 201">
            <a:extLst>
              <a:ext uri="{FF2B5EF4-FFF2-40B4-BE49-F238E27FC236}">
                <a16:creationId xmlns:a16="http://schemas.microsoft.com/office/drawing/2014/main" id="{540CCEA6-9F13-684D-8986-462F0019FDFF}"/>
              </a:ext>
            </a:extLst>
          </p:cNvPr>
          <p:cNvSpPr/>
          <p:nvPr/>
        </p:nvSpPr>
        <p:spPr>
          <a:xfrm>
            <a:off x="9466357" y="5090971"/>
            <a:ext cx="720000"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3" name="TextBox 202">
            <a:extLst>
              <a:ext uri="{FF2B5EF4-FFF2-40B4-BE49-F238E27FC236}">
                <a16:creationId xmlns:a16="http://schemas.microsoft.com/office/drawing/2014/main" id="{DD1CABFE-40C3-0D4E-8013-493D63DB7786}"/>
              </a:ext>
            </a:extLst>
          </p:cNvPr>
          <p:cNvSpPr txBox="1"/>
          <p:nvPr/>
        </p:nvSpPr>
        <p:spPr>
          <a:xfrm>
            <a:off x="9826357" y="5606340"/>
            <a:ext cx="1615045" cy="276999"/>
          </a:xfrm>
          <a:prstGeom prst="rect">
            <a:avLst/>
          </a:prstGeom>
          <a:noFill/>
        </p:spPr>
        <p:txBody>
          <a:bodyPr wrap="square" rtlCol="0">
            <a:spAutoFit/>
          </a:bodyPr>
          <a:lstStyle/>
          <a:p>
            <a:pPr algn="ctr"/>
            <a:r>
              <a:rPr lang="en-US" sz="1200" dirty="0"/>
              <a:t>Sales History Data</a:t>
            </a:r>
          </a:p>
        </p:txBody>
      </p:sp>
    </p:spTree>
    <p:extLst>
      <p:ext uri="{BB962C8B-B14F-4D97-AF65-F5344CB8AC3E}">
        <p14:creationId xmlns:p14="http://schemas.microsoft.com/office/powerpoint/2010/main" val="2092252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B996F-D8B6-F447-AEC3-EC4DCC240F58}"/>
              </a:ext>
            </a:extLst>
          </p:cNvPr>
          <p:cNvSpPr>
            <a:spLocks noGrp="1"/>
          </p:cNvSpPr>
          <p:nvPr>
            <p:ph type="title"/>
          </p:nvPr>
        </p:nvSpPr>
        <p:spPr/>
        <p:txBody>
          <a:bodyPr>
            <a:normAutofit/>
          </a:bodyPr>
          <a:lstStyle/>
          <a:p>
            <a:r>
              <a:rPr lang="en-US" dirty="0"/>
              <a:t>Deployment Architecture </a:t>
            </a:r>
          </a:p>
        </p:txBody>
      </p:sp>
      <p:sp>
        <p:nvSpPr>
          <p:cNvPr id="92" name="Rectangle 91">
            <a:extLst>
              <a:ext uri="{FF2B5EF4-FFF2-40B4-BE49-F238E27FC236}">
                <a16:creationId xmlns:a16="http://schemas.microsoft.com/office/drawing/2014/main" id="{6C877818-6FFD-734C-8EB5-8DBFE1530334}"/>
              </a:ext>
            </a:extLst>
          </p:cNvPr>
          <p:cNvSpPr/>
          <p:nvPr/>
        </p:nvSpPr>
        <p:spPr>
          <a:xfrm>
            <a:off x="457200" y="1968500"/>
            <a:ext cx="11012273" cy="4800600"/>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95" name="Picture 94">
            <a:extLst>
              <a:ext uri="{FF2B5EF4-FFF2-40B4-BE49-F238E27FC236}">
                <a16:creationId xmlns:a16="http://schemas.microsoft.com/office/drawing/2014/main" id="{056743E6-A9CC-C54F-8256-0716BE59F684}"/>
              </a:ext>
            </a:extLst>
          </p:cNvPr>
          <p:cNvPicPr>
            <a:picLocks noChangeAspect="1"/>
          </p:cNvPicPr>
          <p:nvPr/>
        </p:nvPicPr>
        <p:blipFill>
          <a:blip r:embed="rId2"/>
          <a:stretch>
            <a:fillRect/>
          </a:stretch>
        </p:blipFill>
        <p:spPr>
          <a:xfrm>
            <a:off x="1258865" y="2242248"/>
            <a:ext cx="956821" cy="250078"/>
          </a:xfrm>
          <a:prstGeom prst="rect">
            <a:avLst/>
          </a:prstGeom>
        </p:spPr>
      </p:pic>
      <p:sp>
        <p:nvSpPr>
          <p:cNvPr id="96" name="Rectangle 95">
            <a:extLst>
              <a:ext uri="{FF2B5EF4-FFF2-40B4-BE49-F238E27FC236}">
                <a16:creationId xmlns:a16="http://schemas.microsoft.com/office/drawing/2014/main" id="{EEC541EE-3384-7D42-906B-F0DA191C7494}"/>
              </a:ext>
            </a:extLst>
          </p:cNvPr>
          <p:cNvSpPr/>
          <p:nvPr/>
        </p:nvSpPr>
        <p:spPr>
          <a:xfrm>
            <a:off x="687291" y="2133077"/>
            <a:ext cx="2222750" cy="1496512"/>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97" name="Picture 96">
            <a:extLst>
              <a:ext uri="{FF2B5EF4-FFF2-40B4-BE49-F238E27FC236}">
                <a16:creationId xmlns:a16="http://schemas.microsoft.com/office/drawing/2014/main" id="{D840AA85-0F78-8D4F-A562-92F55C40FF61}"/>
              </a:ext>
            </a:extLst>
          </p:cNvPr>
          <p:cNvPicPr>
            <a:picLocks noChangeAspect="1"/>
          </p:cNvPicPr>
          <p:nvPr/>
        </p:nvPicPr>
        <p:blipFill>
          <a:blip r:embed="rId3"/>
          <a:stretch>
            <a:fillRect/>
          </a:stretch>
        </p:blipFill>
        <p:spPr>
          <a:xfrm>
            <a:off x="738867" y="2145603"/>
            <a:ext cx="468421" cy="468421"/>
          </a:xfrm>
          <a:prstGeom prst="rect">
            <a:avLst/>
          </a:prstGeom>
        </p:spPr>
      </p:pic>
      <p:pic>
        <p:nvPicPr>
          <p:cNvPr id="98" name="Picture 97">
            <a:extLst>
              <a:ext uri="{FF2B5EF4-FFF2-40B4-BE49-F238E27FC236}">
                <a16:creationId xmlns:a16="http://schemas.microsoft.com/office/drawing/2014/main" id="{C2A01237-9BD8-E34B-8091-E851000EFC63}"/>
              </a:ext>
            </a:extLst>
          </p:cNvPr>
          <p:cNvPicPr>
            <a:picLocks noChangeAspect="1"/>
          </p:cNvPicPr>
          <p:nvPr/>
        </p:nvPicPr>
        <p:blipFill>
          <a:blip r:embed="rId4"/>
          <a:stretch>
            <a:fillRect/>
          </a:stretch>
        </p:blipFill>
        <p:spPr>
          <a:xfrm>
            <a:off x="1440986" y="2613786"/>
            <a:ext cx="653239" cy="653239"/>
          </a:xfrm>
          <a:prstGeom prst="rect">
            <a:avLst/>
          </a:prstGeom>
        </p:spPr>
      </p:pic>
      <p:sp>
        <p:nvSpPr>
          <p:cNvPr id="99" name="TextBox 98">
            <a:extLst>
              <a:ext uri="{FF2B5EF4-FFF2-40B4-BE49-F238E27FC236}">
                <a16:creationId xmlns:a16="http://schemas.microsoft.com/office/drawing/2014/main" id="{5626B29A-D519-F84E-8434-6F4554E289B8}"/>
              </a:ext>
            </a:extLst>
          </p:cNvPr>
          <p:cNvSpPr txBox="1"/>
          <p:nvPr/>
        </p:nvSpPr>
        <p:spPr>
          <a:xfrm>
            <a:off x="2033701" y="2755730"/>
            <a:ext cx="95682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Branch</a:t>
            </a:r>
          </a:p>
        </p:txBody>
      </p:sp>
      <p:pic>
        <p:nvPicPr>
          <p:cNvPr id="100" name="Picture 99">
            <a:extLst>
              <a:ext uri="{FF2B5EF4-FFF2-40B4-BE49-F238E27FC236}">
                <a16:creationId xmlns:a16="http://schemas.microsoft.com/office/drawing/2014/main" id="{9895F17C-51E3-5545-B059-9E8C512AB6B6}"/>
              </a:ext>
            </a:extLst>
          </p:cNvPr>
          <p:cNvPicPr>
            <a:picLocks noChangeAspect="1"/>
          </p:cNvPicPr>
          <p:nvPr/>
        </p:nvPicPr>
        <p:blipFill>
          <a:blip r:embed="rId5"/>
          <a:stretch>
            <a:fillRect/>
          </a:stretch>
        </p:blipFill>
        <p:spPr>
          <a:xfrm>
            <a:off x="1503292" y="5510787"/>
            <a:ext cx="559192" cy="559192"/>
          </a:xfrm>
          <a:prstGeom prst="rect">
            <a:avLst/>
          </a:prstGeom>
        </p:spPr>
      </p:pic>
      <p:sp>
        <p:nvSpPr>
          <p:cNvPr id="101" name="TextBox 100">
            <a:extLst>
              <a:ext uri="{FF2B5EF4-FFF2-40B4-BE49-F238E27FC236}">
                <a16:creationId xmlns:a16="http://schemas.microsoft.com/office/drawing/2014/main" id="{6A6ADCCA-C7F1-D24B-90BC-254119CF2484}"/>
              </a:ext>
            </a:extLst>
          </p:cNvPr>
          <p:cNvSpPr txBox="1"/>
          <p:nvPr/>
        </p:nvSpPr>
        <p:spPr>
          <a:xfrm>
            <a:off x="586777" y="3637632"/>
            <a:ext cx="7726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SCM</a:t>
            </a:r>
          </a:p>
        </p:txBody>
      </p:sp>
      <p:cxnSp>
        <p:nvCxnSpPr>
          <p:cNvPr id="102" name="Straight Arrow Connector 101">
            <a:extLst>
              <a:ext uri="{FF2B5EF4-FFF2-40B4-BE49-F238E27FC236}">
                <a16:creationId xmlns:a16="http://schemas.microsoft.com/office/drawing/2014/main" id="{5A2C6283-5239-1F4F-96D4-6683E4DA2600}"/>
              </a:ext>
            </a:extLst>
          </p:cNvPr>
          <p:cNvCxnSpPr>
            <a:cxnSpLocks/>
            <a:endCxn id="98" idx="2"/>
          </p:cNvCxnSpPr>
          <p:nvPr/>
        </p:nvCxnSpPr>
        <p:spPr>
          <a:xfrm flipV="1">
            <a:off x="1767606" y="3267025"/>
            <a:ext cx="0" cy="1560789"/>
          </a:xfrm>
          <a:prstGeom prst="straightConnector1">
            <a:avLst/>
          </a:prstGeom>
          <a:noFill/>
          <a:ln w="6350" cap="flat" cmpd="sng" algn="ctr">
            <a:solidFill>
              <a:srgbClr val="4472C4"/>
            </a:solidFill>
            <a:prstDash val="solid"/>
            <a:miter lim="800000"/>
            <a:tailEnd type="triangle"/>
          </a:ln>
          <a:effectLst/>
        </p:spPr>
      </p:cxnSp>
      <p:sp>
        <p:nvSpPr>
          <p:cNvPr id="103" name="Rounded Rectangle 102">
            <a:extLst>
              <a:ext uri="{FF2B5EF4-FFF2-40B4-BE49-F238E27FC236}">
                <a16:creationId xmlns:a16="http://schemas.microsoft.com/office/drawing/2014/main" id="{20B31354-3259-5E4E-8836-0F9DF3AA142F}"/>
              </a:ext>
            </a:extLst>
          </p:cNvPr>
          <p:cNvSpPr/>
          <p:nvPr/>
        </p:nvSpPr>
        <p:spPr>
          <a:xfrm>
            <a:off x="1920967" y="4087897"/>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1</a:t>
            </a:r>
          </a:p>
        </p:txBody>
      </p:sp>
      <p:sp>
        <p:nvSpPr>
          <p:cNvPr id="104" name="TextBox 103">
            <a:extLst>
              <a:ext uri="{FF2B5EF4-FFF2-40B4-BE49-F238E27FC236}">
                <a16:creationId xmlns:a16="http://schemas.microsoft.com/office/drawing/2014/main" id="{18ADBB3B-6A80-9744-9EAC-3D63CC69A730}"/>
              </a:ext>
            </a:extLst>
          </p:cNvPr>
          <p:cNvSpPr txBox="1"/>
          <p:nvPr/>
        </p:nvSpPr>
        <p:spPr>
          <a:xfrm>
            <a:off x="1792705" y="4310961"/>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Commit</a:t>
            </a:r>
          </a:p>
        </p:txBody>
      </p:sp>
      <p:pic>
        <p:nvPicPr>
          <p:cNvPr id="105" name="Picture 104">
            <a:extLst>
              <a:ext uri="{FF2B5EF4-FFF2-40B4-BE49-F238E27FC236}">
                <a16:creationId xmlns:a16="http://schemas.microsoft.com/office/drawing/2014/main" id="{D5A8D6A7-45B4-3C44-8F45-71CF9656A594}"/>
              </a:ext>
            </a:extLst>
          </p:cNvPr>
          <p:cNvPicPr>
            <a:picLocks noChangeAspect="1"/>
          </p:cNvPicPr>
          <p:nvPr/>
        </p:nvPicPr>
        <p:blipFill>
          <a:blip r:embed="rId6"/>
          <a:stretch>
            <a:fillRect/>
          </a:stretch>
        </p:blipFill>
        <p:spPr>
          <a:xfrm>
            <a:off x="4383037" y="2137182"/>
            <a:ext cx="1143261" cy="357937"/>
          </a:xfrm>
          <a:prstGeom prst="rect">
            <a:avLst/>
          </a:prstGeom>
        </p:spPr>
      </p:pic>
      <p:sp>
        <p:nvSpPr>
          <p:cNvPr id="106" name="Rectangle 105">
            <a:extLst>
              <a:ext uri="{FF2B5EF4-FFF2-40B4-BE49-F238E27FC236}">
                <a16:creationId xmlns:a16="http://schemas.microsoft.com/office/drawing/2014/main" id="{7D79A73F-8218-144C-A877-9160009D389C}"/>
              </a:ext>
            </a:extLst>
          </p:cNvPr>
          <p:cNvSpPr/>
          <p:nvPr/>
        </p:nvSpPr>
        <p:spPr>
          <a:xfrm>
            <a:off x="3455715" y="2133077"/>
            <a:ext cx="2934198" cy="1496512"/>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D25DCC7F-1F43-E644-8610-D59DCB937525}"/>
              </a:ext>
            </a:extLst>
          </p:cNvPr>
          <p:cNvSpPr/>
          <p:nvPr/>
        </p:nvSpPr>
        <p:spPr>
          <a:xfrm>
            <a:off x="3690144" y="2549348"/>
            <a:ext cx="2521124" cy="469384"/>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25831FC7-A4BD-8E4A-B28A-89100B622129}"/>
              </a:ext>
            </a:extLst>
          </p:cNvPr>
          <p:cNvSpPr/>
          <p:nvPr/>
        </p:nvSpPr>
        <p:spPr>
          <a:xfrm>
            <a:off x="3690143" y="3192658"/>
            <a:ext cx="2521123" cy="401565"/>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092B9AD7-D03F-B548-8183-6DC8CC07F073}"/>
              </a:ext>
            </a:extLst>
          </p:cNvPr>
          <p:cNvSpPr txBox="1"/>
          <p:nvPr/>
        </p:nvSpPr>
        <p:spPr>
          <a:xfrm>
            <a:off x="3783352" y="2540795"/>
            <a:ext cx="1694241"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Angular Component Job</a:t>
            </a:r>
          </a:p>
        </p:txBody>
      </p:sp>
      <p:sp>
        <p:nvSpPr>
          <p:cNvPr id="110" name="TextBox 109">
            <a:extLst>
              <a:ext uri="{FF2B5EF4-FFF2-40B4-BE49-F238E27FC236}">
                <a16:creationId xmlns:a16="http://schemas.microsoft.com/office/drawing/2014/main" id="{08883F45-7439-6A43-9AC8-B66E8775DE36}"/>
              </a:ext>
            </a:extLst>
          </p:cNvPr>
          <p:cNvSpPr txBox="1"/>
          <p:nvPr/>
        </p:nvSpPr>
        <p:spPr>
          <a:xfrm>
            <a:off x="3800035" y="3117539"/>
            <a:ext cx="1612655"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Node Component Job</a:t>
            </a:r>
          </a:p>
        </p:txBody>
      </p:sp>
      <p:sp>
        <p:nvSpPr>
          <p:cNvPr id="111" name="Rectangle 110">
            <a:extLst>
              <a:ext uri="{FF2B5EF4-FFF2-40B4-BE49-F238E27FC236}">
                <a16:creationId xmlns:a16="http://schemas.microsoft.com/office/drawing/2014/main" id="{5FB821D8-0D0A-6F4B-80E4-4B25E2505DF7}"/>
              </a:ext>
            </a:extLst>
          </p:cNvPr>
          <p:cNvSpPr/>
          <p:nvPr/>
        </p:nvSpPr>
        <p:spPr>
          <a:xfrm>
            <a:off x="3727721" y="2816543"/>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Run Tests</a:t>
            </a:r>
          </a:p>
        </p:txBody>
      </p:sp>
      <p:sp>
        <p:nvSpPr>
          <p:cNvPr id="112" name="Rectangle 111">
            <a:extLst>
              <a:ext uri="{FF2B5EF4-FFF2-40B4-BE49-F238E27FC236}">
                <a16:creationId xmlns:a16="http://schemas.microsoft.com/office/drawing/2014/main" id="{CCC1FF4B-387E-0B4F-B906-07E104BED522}"/>
              </a:ext>
            </a:extLst>
          </p:cNvPr>
          <p:cNvSpPr/>
          <p:nvPr/>
        </p:nvSpPr>
        <p:spPr>
          <a:xfrm>
            <a:off x="4536880" y="2816543"/>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Build</a:t>
            </a:r>
          </a:p>
        </p:txBody>
      </p:sp>
      <p:sp>
        <p:nvSpPr>
          <p:cNvPr id="113" name="Rectangle 112">
            <a:extLst>
              <a:ext uri="{FF2B5EF4-FFF2-40B4-BE49-F238E27FC236}">
                <a16:creationId xmlns:a16="http://schemas.microsoft.com/office/drawing/2014/main" id="{80A80A6A-50B4-964B-8ECD-1983B204F35F}"/>
              </a:ext>
            </a:extLst>
          </p:cNvPr>
          <p:cNvSpPr/>
          <p:nvPr/>
        </p:nvSpPr>
        <p:spPr>
          <a:xfrm>
            <a:off x="5371603" y="2816543"/>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Deploy</a:t>
            </a:r>
          </a:p>
        </p:txBody>
      </p:sp>
      <p:cxnSp>
        <p:nvCxnSpPr>
          <p:cNvPr id="114" name="Straight Arrow Connector 113">
            <a:extLst>
              <a:ext uri="{FF2B5EF4-FFF2-40B4-BE49-F238E27FC236}">
                <a16:creationId xmlns:a16="http://schemas.microsoft.com/office/drawing/2014/main" id="{ACE98164-7CE2-1F4B-8A08-515BE0A7C501}"/>
              </a:ext>
            </a:extLst>
          </p:cNvPr>
          <p:cNvCxnSpPr>
            <a:cxnSpLocks/>
            <a:stCxn id="111" idx="3"/>
            <a:endCxn id="112" idx="1"/>
          </p:cNvCxnSpPr>
          <p:nvPr/>
        </p:nvCxnSpPr>
        <p:spPr>
          <a:xfrm>
            <a:off x="4432572" y="2902322"/>
            <a:ext cx="104308" cy="0"/>
          </a:xfrm>
          <a:prstGeom prst="straightConnector1">
            <a:avLst/>
          </a:prstGeom>
          <a:noFill/>
          <a:ln w="6350" cap="flat" cmpd="sng" algn="ctr">
            <a:solidFill>
              <a:srgbClr val="4472C4"/>
            </a:solidFill>
            <a:prstDash val="solid"/>
            <a:miter lim="800000"/>
            <a:tailEnd type="triangle"/>
          </a:ln>
          <a:effectLst/>
        </p:spPr>
      </p:cxnSp>
      <p:cxnSp>
        <p:nvCxnSpPr>
          <p:cNvPr id="115" name="Straight Arrow Connector 114">
            <a:extLst>
              <a:ext uri="{FF2B5EF4-FFF2-40B4-BE49-F238E27FC236}">
                <a16:creationId xmlns:a16="http://schemas.microsoft.com/office/drawing/2014/main" id="{3B6B25D7-8C79-9D4E-92E0-BB4E80F4D940}"/>
              </a:ext>
            </a:extLst>
          </p:cNvPr>
          <p:cNvCxnSpPr>
            <a:cxnSpLocks/>
            <a:stCxn id="112" idx="3"/>
            <a:endCxn id="113" idx="1"/>
          </p:cNvCxnSpPr>
          <p:nvPr/>
        </p:nvCxnSpPr>
        <p:spPr>
          <a:xfrm>
            <a:off x="5241731" y="2902322"/>
            <a:ext cx="129872" cy="0"/>
          </a:xfrm>
          <a:prstGeom prst="straightConnector1">
            <a:avLst/>
          </a:prstGeom>
          <a:noFill/>
          <a:ln w="6350" cap="flat" cmpd="sng" algn="ctr">
            <a:solidFill>
              <a:srgbClr val="4472C4"/>
            </a:solidFill>
            <a:prstDash val="solid"/>
            <a:miter lim="800000"/>
            <a:tailEnd type="triangle"/>
          </a:ln>
          <a:effectLst/>
        </p:spPr>
      </p:cxnSp>
      <p:sp>
        <p:nvSpPr>
          <p:cNvPr id="116" name="Rectangle 115">
            <a:extLst>
              <a:ext uri="{FF2B5EF4-FFF2-40B4-BE49-F238E27FC236}">
                <a16:creationId xmlns:a16="http://schemas.microsoft.com/office/drawing/2014/main" id="{141F60F4-E31D-6F4E-A087-E27DB819B5A6}"/>
              </a:ext>
            </a:extLst>
          </p:cNvPr>
          <p:cNvSpPr/>
          <p:nvPr/>
        </p:nvSpPr>
        <p:spPr>
          <a:xfrm>
            <a:off x="3727721" y="3372610"/>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Run Tests</a:t>
            </a:r>
          </a:p>
        </p:txBody>
      </p:sp>
      <p:sp>
        <p:nvSpPr>
          <p:cNvPr id="117" name="Rectangle 116">
            <a:extLst>
              <a:ext uri="{FF2B5EF4-FFF2-40B4-BE49-F238E27FC236}">
                <a16:creationId xmlns:a16="http://schemas.microsoft.com/office/drawing/2014/main" id="{2E42645A-680A-814F-AA16-A4626CB86998}"/>
              </a:ext>
            </a:extLst>
          </p:cNvPr>
          <p:cNvSpPr/>
          <p:nvPr/>
        </p:nvSpPr>
        <p:spPr>
          <a:xfrm>
            <a:off x="4536880" y="3372610"/>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Build</a:t>
            </a:r>
          </a:p>
        </p:txBody>
      </p:sp>
      <p:sp>
        <p:nvSpPr>
          <p:cNvPr id="118" name="Rectangle 117">
            <a:extLst>
              <a:ext uri="{FF2B5EF4-FFF2-40B4-BE49-F238E27FC236}">
                <a16:creationId xmlns:a16="http://schemas.microsoft.com/office/drawing/2014/main" id="{AE657EBD-0B2C-014C-BD9C-8D6710507614}"/>
              </a:ext>
            </a:extLst>
          </p:cNvPr>
          <p:cNvSpPr/>
          <p:nvPr/>
        </p:nvSpPr>
        <p:spPr>
          <a:xfrm>
            <a:off x="5371603" y="3372610"/>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Deploy</a:t>
            </a:r>
          </a:p>
        </p:txBody>
      </p:sp>
      <p:cxnSp>
        <p:nvCxnSpPr>
          <p:cNvPr id="119" name="Straight Arrow Connector 118">
            <a:extLst>
              <a:ext uri="{FF2B5EF4-FFF2-40B4-BE49-F238E27FC236}">
                <a16:creationId xmlns:a16="http://schemas.microsoft.com/office/drawing/2014/main" id="{09F0B48E-37D5-5246-B2E3-41AD8322F062}"/>
              </a:ext>
            </a:extLst>
          </p:cNvPr>
          <p:cNvCxnSpPr>
            <a:cxnSpLocks/>
            <a:stCxn id="116" idx="3"/>
            <a:endCxn id="117" idx="1"/>
          </p:cNvCxnSpPr>
          <p:nvPr/>
        </p:nvCxnSpPr>
        <p:spPr>
          <a:xfrm>
            <a:off x="4432572" y="3458389"/>
            <a:ext cx="104308" cy="0"/>
          </a:xfrm>
          <a:prstGeom prst="straightConnector1">
            <a:avLst/>
          </a:prstGeom>
          <a:noFill/>
          <a:ln w="6350" cap="flat" cmpd="sng" algn="ctr">
            <a:solidFill>
              <a:srgbClr val="4472C4"/>
            </a:solidFill>
            <a:prstDash val="solid"/>
            <a:miter lim="800000"/>
            <a:tailEnd type="triangle"/>
          </a:ln>
          <a:effectLst/>
        </p:spPr>
      </p:cxnSp>
      <p:cxnSp>
        <p:nvCxnSpPr>
          <p:cNvPr id="120" name="Straight Arrow Connector 119">
            <a:extLst>
              <a:ext uri="{FF2B5EF4-FFF2-40B4-BE49-F238E27FC236}">
                <a16:creationId xmlns:a16="http://schemas.microsoft.com/office/drawing/2014/main" id="{CAC1A10E-CCE6-A349-A054-AAE43240406B}"/>
              </a:ext>
            </a:extLst>
          </p:cNvPr>
          <p:cNvCxnSpPr>
            <a:cxnSpLocks/>
            <a:stCxn id="117" idx="3"/>
            <a:endCxn id="118" idx="1"/>
          </p:cNvCxnSpPr>
          <p:nvPr/>
        </p:nvCxnSpPr>
        <p:spPr>
          <a:xfrm>
            <a:off x="5241731" y="3458389"/>
            <a:ext cx="129872" cy="0"/>
          </a:xfrm>
          <a:prstGeom prst="straightConnector1">
            <a:avLst/>
          </a:prstGeom>
          <a:noFill/>
          <a:ln w="6350" cap="flat" cmpd="sng" algn="ctr">
            <a:solidFill>
              <a:srgbClr val="4472C4"/>
            </a:solidFill>
            <a:prstDash val="solid"/>
            <a:miter lim="800000"/>
            <a:tailEnd type="triangle"/>
          </a:ln>
          <a:effectLst/>
        </p:spPr>
      </p:cxnSp>
      <p:cxnSp>
        <p:nvCxnSpPr>
          <p:cNvPr id="121" name="Elbow Connector 120">
            <a:extLst>
              <a:ext uri="{FF2B5EF4-FFF2-40B4-BE49-F238E27FC236}">
                <a16:creationId xmlns:a16="http://schemas.microsoft.com/office/drawing/2014/main" id="{EABFF166-9ECB-0F46-A539-3DFA7C6430F0}"/>
              </a:ext>
            </a:extLst>
          </p:cNvPr>
          <p:cNvCxnSpPr>
            <a:cxnSpLocks/>
            <a:endCxn id="107" idx="1"/>
          </p:cNvCxnSpPr>
          <p:nvPr/>
        </p:nvCxnSpPr>
        <p:spPr>
          <a:xfrm flipV="1">
            <a:off x="2775855" y="2784040"/>
            <a:ext cx="914289" cy="118282"/>
          </a:xfrm>
          <a:prstGeom prst="bentConnector3">
            <a:avLst/>
          </a:prstGeom>
          <a:noFill/>
          <a:ln w="6350" cap="flat" cmpd="sng" algn="ctr">
            <a:solidFill>
              <a:srgbClr val="4472C4"/>
            </a:solidFill>
            <a:prstDash val="solid"/>
            <a:miter lim="800000"/>
            <a:tailEnd type="triangle"/>
          </a:ln>
          <a:effectLst/>
        </p:spPr>
      </p:cxnSp>
      <p:cxnSp>
        <p:nvCxnSpPr>
          <p:cNvPr id="122" name="Elbow Connector 121">
            <a:extLst>
              <a:ext uri="{FF2B5EF4-FFF2-40B4-BE49-F238E27FC236}">
                <a16:creationId xmlns:a16="http://schemas.microsoft.com/office/drawing/2014/main" id="{790EE984-FD52-2348-8E8A-36C71F220E7F}"/>
              </a:ext>
            </a:extLst>
          </p:cNvPr>
          <p:cNvCxnSpPr>
            <a:cxnSpLocks/>
            <a:endCxn id="108" idx="1"/>
          </p:cNvCxnSpPr>
          <p:nvPr/>
        </p:nvCxnSpPr>
        <p:spPr>
          <a:xfrm>
            <a:off x="2775855" y="2988100"/>
            <a:ext cx="914288" cy="405341"/>
          </a:xfrm>
          <a:prstGeom prst="bentConnector3">
            <a:avLst/>
          </a:prstGeom>
          <a:noFill/>
          <a:ln w="6350" cap="flat" cmpd="sng" algn="ctr">
            <a:solidFill>
              <a:srgbClr val="4472C4"/>
            </a:solidFill>
            <a:prstDash val="solid"/>
            <a:miter lim="800000"/>
            <a:tailEnd type="triangle"/>
          </a:ln>
          <a:effectLst/>
        </p:spPr>
      </p:cxnSp>
      <p:sp>
        <p:nvSpPr>
          <p:cNvPr id="123" name="Rounded Rectangle 122">
            <a:extLst>
              <a:ext uri="{FF2B5EF4-FFF2-40B4-BE49-F238E27FC236}">
                <a16:creationId xmlns:a16="http://schemas.microsoft.com/office/drawing/2014/main" id="{D66D523B-122E-5D48-AB57-EDEB278952AB}"/>
              </a:ext>
            </a:extLst>
          </p:cNvPr>
          <p:cNvSpPr/>
          <p:nvPr/>
        </p:nvSpPr>
        <p:spPr>
          <a:xfrm>
            <a:off x="2986113" y="3458388"/>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2</a:t>
            </a:r>
          </a:p>
        </p:txBody>
      </p:sp>
      <p:sp>
        <p:nvSpPr>
          <p:cNvPr id="124" name="TextBox 123">
            <a:extLst>
              <a:ext uri="{FF2B5EF4-FFF2-40B4-BE49-F238E27FC236}">
                <a16:creationId xmlns:a16="http://schemas.microsoft.com/office/drawing/2014/main" id="{871131C7-51FF-964C-9331-0BBFB4601295}"/>
              </a:ext>
            </a:extLst>
          </p:cNvPr>
          <p:cNvSpPr txBox="1"/>
          <p:nvPr/>
        </p:nvSpPr>
        <p:spPr>
          <a:xfrm>
            <a:off x="2867205" y="3715367"/>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Trigger</a:t>
            </a:r>
          </a:p>
        </p:txBody>
      </p:sp>
      <p:sp>
        <p:nvSpPr>
          <p:cNvPr id="125" name="Rectangle 124">
            <a:extLst>
              <a:ext uri="{FF2B5EF4-FFF2-40B4-BE49-F238E27FC236}">
                <a16:creationId xmlns:a16="http://schemas.microsoft.com/office/drawing/2014/main" id="{2BB312D4-B1B9-9246-B3C3-4A9E3088EBBC}"/>
              </a:ext>
            </a:extLst>
          </p:cNvPr>
          <p:cNvSpPr/>
          <p:nvPr/>
        </p:nvSpPr>
        <p:spPr>
          <a:xfrm>
            <a:off x="1179727" y="4827814"/>
            <a:ext cx="1210139" cy="4136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26" name="Picture 125">
            <a:extLst>
              <a:ext uri="{FF2B5EF4-FFF2-40B4-BE49-F238E27FC236}">
                <a16:creationId xmlns:a16="http://schemas.microsoft.com/office/drawing/2014/main" id="{8F9F3837-BECF-5C4C-9497-2225D6A7831C}"/>
              </a:ext>
            </a:extLst>
          </p:cNvPr>
          <p:cNvPicPr>
            <a:picLocks noChangeAspect="1"/>
          </p:cNvPicPr>
          <p:nvPr/>
        </p:nvPicPr>
        <p:blipFill>
          <a:blip r:embed="rId7"/>
          <a:stretch>
            <a:fillRect/>
          </a:stretch>
        </p:blipFill>
        <p:spPr>
          <a:xfrm>
            <a:off x="1209378" y="4855974"/>
            <a:ext cx="357336" cy="357336"/>
          </a:xfrm>
          <a:prstGeom prst="rect">
            <a:avLst/>
          </a:prstGeom>
        </p:spPr>
      </p:pic>
      <p:sp>
        <p:nvSpPr>
          <p:cNvPr id="127" name="TextBox 126">
            <a:extLst>
              <a:ext uri="{FF2B5EF4-FFF2-40B4-BE49-F238E27FC236}">
                <a16:creationId xmlns:a16="http://schemas.microsoft.com/office/drawing/2014/main" id="{B5D598B4-9DFD-674F-9499-E2F34C576BF3}"/>
              </a:ext>
            </a:extLst>
          </p:cNvPr>
          <p:cNvSpPr txBox="1"/>
          <p:nvPr/>
        </p:nvSpPr>
        <p:spPr>
          <a:xfrm>
            <a:off x="1559603" y="4845088"/>
            <a:ext cx="83026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Visual Studio Code</a:t>
            </a:r>
          </a:p>
        </p:txBody>
      </p:sp>
      <p:cxnSp>
        <p:nvCxnSpPr>
          <p:cNvPr id="128" name="Straight Arrow Connector 127">
            <a:extLst>
              <a:ext uri="{FF2B5EF4-FFF2-40B4-BE49-F238E27FC236}">
                <a16:creationId xmlns:a16="http://schemas.microsoft.com/office/drawing/2014/main" id="{FA04B76D-DEF5-8740-8D97-37931C0501E1}"/>
              </a:ext>
            </a:extLst>
          </p:cNvPr>
          <p:cNvCxnSpPr>
            <a:cxnSpLocks/>
          </p:cNvCxnSpPr>
          <p:nvPr/>
        </p:nvCxnSpPr>
        <p:spPr>
          <a:xfrm flipV="1">
            <a:off x="1761116" y="5241471"/>
            <a:ext cx="1909" cy="269316"/>
          </a:xfrm>
          <a:prstGeom prst="straightConnector1">
            <a:avLst/>
          </a:prstGeom>
          <a:noFill/>
          <a:ln w="6350" cap="flat" cmpd="sng" algn="ctr">
            <a:solidFill>
              <a:srgbClr val="4472C4"/>
            </a:solidFill>
            <a:prstDash val="solid"/>
            <a:miter lim="800000"/>
            <a:tailEnd type="triangle"/>
          </a:ln>
          <a:effectLst/>
        </p:spPr>
      </p:cxnSp>
      <p:sp>
        <p:nvSpPr>
          <p:cNvPr id="129" name="Rectangle 128">
            <a:extLst>
              <a:ext uri="{FF2B5EF4-FFF2-40B4-BE49-F238E27FC236}">
                <a16:creationId xmlns:a16="http://schemas.microsoft.com/office/drawing/2014/main" id="{F3855684-38BB-CD42-82F6-D78DB792E41E}"/>
              </a:ext>
            </a:extLst>
          </p:cNvPr>
          <p:cNvSpPr/>
          <p:nvPr/>
        </p:nvSpPr>
        <p:spPr>
          <a:xfrm>
            <a:off x="6821158" y="2119418"/>
            <a:ext cx="4387056" cy="4548082"/>
          </a:xfrm>
          <a:prstGeom prst="rect">
            <a:avLst/>
          </a:prstGeom>
          <a:noFill/>
          <a:ln w="12700" cap="flat" cmpd="sng" algn="ctr">
            <a:solidFill>
              <a:sysClr val="windowText" lastClr="0000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AWS Cloud</a:t>
            </a:r>
          </a:p>
        </p:txBody>
      </p:sp>
      <p:pic>
        <p:nvPicPr>
          <p:cNvPr id="130" name="Graphic 129">
            <a:extLst>
              <a:ext uri="{FF2B5EF4-FFF2-40B4-BE49-F238E27FC236}">
                <a16:creationId xmlns:a16="http://schemas.microsoft.com/office/drawing/2014/main" id="{2A377503-D0D8-0A4E-B64D-566E43B1EC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21158" y="2119418"/>
            <a:ext cx="330200" cy="330200"/>
          </a:xfrm>
          <a:prstGeom prst="rect">
            <a:avLst/>
          </a:prstGeom>
        </p:spPr>
      </p:pic>
      <p:pic>
        <p:nvPicPr>
          <p:cNvPr id="131" name="Graphic 130">
            <a:extLst>
              <a:ext uri="{FF2B5EF4-FFF2-40B4-BE49-F238E27FC236}">
                <a16:creationId xmlns:a16="http://schemas.microsoft.com/office/drawing/2014/main" id="{429A5790-A3B9-4245-A7DC-66798AB321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34248" y="2549348"/>
            <a:ext cx="589825" cy="589825"/>
          </a:xfrm>
          <a:prstGeom prst="rect">
            <a:avLst/>
          </a:prstGeom>
        </p:spPr>
      </p:pic>
      <p:sp>
        <p:nvSpPr>
          <p:cNvPr id="132" name="TextBox 131">
            <a:extLst>
              <a:ext uri="{FF2B5EF4-FFF2-40B4-BE49-F238E27FC236}">
                <a16:creationId xmlns:a16="http://schemas.microsoft.com/office/drawing/2014/main" id="{91875678-038D-B64B-971D-5E1E0A4593EC}"/>
              </a:ext>
            </a:extLst>
          </p:cNvPr>
          <p:cNvSpPr txBox="1"/>
          <p:nvPr/>
        </p:nvSpPr>
        <p:spPr>
          <a:xfrm>
            <a:off x="7129679" y="3140854"/>
            <a:ext cx="220963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Angular Component S3 Bucket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(Hosted as a Static Website)</a:t>
            </a:r>
          </a:p>
        </p:txBody>
      </p:sp>
      <p:pic>
        <p:nvPicPr>
          <p:cNvPr id="133" name="Graphic 132">
            <a:extLst>
              <a:ext uri="{FF2B5EF4-FFF2-40B4-BE49-F238E27FC236}">
                <a16:creationId xmlns:a16="http://schemas.microsoft.com/office/drawing/2014/main" id="{DCA12561-3D9D-3844-BED7-D678A66710A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74526" y="2521918"/>
            <a:ext cx="589825" cy="589825"/>
          </a:xfrm>
          <a:prstGeom prst="rect">
            <a:avLst/>
          </a:prstGeom>
        </p:spPr>
      </p:pic>
      <p:sp>
        <p:nvSpPr>
          <p:cNvPr id="134" name="TextBox 133">
            <a:extLst>
              <a:ext uri="{FF2B5EF4-FFF2-40B4-BE49-F238E27FC236}">
                <a16:creationId xmlns:a16="http://schemas.microsoft.com/office/drawing/2014/main" id="{8767D01D-4C25-8742-9B3E-DCB19B58BD28}"/>
              </a:ext>
            </a:extLst>
          </p:cNvPr>
          <p:cNvSpPr txBox="1"/>
          <p:nvPr/>
        </p:nvSpPr>
        <p:spPr>
          <a:xfrm>
            <a:off x="8968171" y="3090109"/>
            <a:ext cx="220963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Node Component S3 Bucket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(Private S3 repository bucket)</a:t>
            </a:r>
          </a:p>
        </p:txBody>
      </p:sp>
      <p:cxnSp>
        <p:nvCxnSpPr>
          <p:cNvPr id="135" name="Elbow Connector 134">
            <a:extLst>
              <a:ext uri="{FF2B5EF4-FFF2-40B4-BE49-F238E27FC236}">
                <a16:creationId xmlns:a16="http://schemas.microsoft.com/office/drawing/2014/main" id="{487DE040-CA73-BE48-AF51-36613189A738}"/>
              </a:ext>
            </a:extLst>
          </p:cNvPr>
          <p:cNvCxnSpPr>
            <a:cxnSpLocks/>
            <a:stCxn id="108" idx="3"/>
            <a:endCxn id="134" idx="2"/>
          </p:cNvCxnSpPr>
          <p:nvPr/>
        </p:nvCxnSpPr>
        <p:spPr>
          <a:xfrm>
            <a:off x="6211266" y="3393441"/>
            <a:ext cx="3861723" cy="96778"/>
          </a:xfrm>
          <a:prstGeom prst="bentConnector4">
            <a:avLst>
              <a:gd name="adj1" fmla="val 10889"/>
              <a:gd name="adj2" fmla="val 516181"/>
            </a:avLst>
          </a:prstGeom>
          <a:noFill/>
          <a:ln w="6350" cap="flat" cmpd="sng" algn="ctr">
            <a:solidFill>
              <a:srgbClr val="4472C4"/>
            </a:solidFill>
            <a:prstDash val="solid"/>
            <a:miter lim="800000"/>
            <a:tailEnd type="triangle"/>
          </a:ln>
          <a:effectLst/>
        </p:spPr>
      </p:cxnSp>
      <p:cxnSp>
        <p:nvCxnSpPr>
          <p:cNvPr id="136" name="Elbow Connector 135">
            <a:extLst>
              <a:ext uri="{FF2B5EF4-FFF2-40B4-BE49-F238E27FC236}">
                <a16:creationId xmlns:a16="http://schemas.microsoft.com/office/drawing/2014/main" id="{62E418B0-EAD3-0F40-89E4-4D1B86048D7B}"/>
              </a:ext>
            </a:extLst>
          </p:cNvPr>
          <p:cNvCxnSpPr>
            <a:cxnSpLocks/>
            <a:stCxn id="107" idx="3"/>
            <a:endCxn id="132" idx="2"/>
          </p:cNvCxnSpPr>
          <p:nvPr/>
        </p:nvCxnSpPr>
        <p:spPr>
          <a:xfrm>
            <a:off x="6211268" y="2784040"/>
            <a:ext cx="2023229" cy="756924"/>
          </a:xfrm>
          <a:prstGeom prst="bentConnector4">
            <a:avLst>
              <a:gd name="adj1" fmla="val 38390"/>
              <a:gd name="adj2" fmla="val 130201"/>
            </a:avLst>
          </a:prstGeom>
          <a:noFill/>
          <a:ln w="6350" cap="flat" cmpd="sng" algn="ctr">
            <a:solidFill>
              <a:srgbClr val="4472C4"/>
            </a:solidFill>
            <a:prstDash val="solid"/>
            <a:miter lim="800000"/>
            <a:tailEnd type="triangle"/>
          </a:ln>
          <a:effectLst/>
        </p:spPr>
      </p:cxnSp>
      <p:sp>
        <p:nvSpPr>
          <p:cNvPr id="137" name="Rounded Rectangle 136">
            <a:extLst>
              <a:ext uri="{FF2B5EF4-FFF2-40B4-BE49-F238E27FC236}">
                <a16:creationId xmlns:a16="http://schemas.microsoft.com/office/drawing/2014/main" id="{0BF18ECB-00ED-B849-B0A5-A9C1AFBED614}"/>
              </a:ext>
            </a:extLst>
          </p:cNvPr>
          <p:cNvSpPr/>
          <p:nvPr/>
        </p:nvSpPr>
        <p:spPr>
          <a:xfrm>
            <a:off x="6412232" y="2926813"/>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3</a:t>
            </a:r>
          </a:p>
        </p:txBody>
      </p:sp>
      <p:sp>
        <p:nvSpPr>
          <p:cNvPr id="138" name="TextBox 137">
            <a:extLst>
              <a:ext uri="{FF2B5EF4-FFF2-40B4-BE49-F238E27FC236}">
                <a16:creationId xmlns:a16="http://schemas.microsoft.com/office/drawing/2014/main" id="{DEAA3D24-CAF4-1642-84CA-C9F68D08B7A9}"/>
              </a:ext>
            </a:extLst>
          </p:cNvPr>
          <p:cNvSpPr txBox="1"/>
          <p:nvPr/>
        </p:nvSpPr>
        <p:spPr>
          <a:xfrm>
            <a:off x="6298898" y="3085984"/>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Deploy</a:t>
            </a:r>
          </a:p>
        </p:txBody>
      </p:sp>
      <p:sp>
        <p:nvSpPr>
          <p:cNvPr id="139" name="Rectangle 138">
            <a:extLst>
              <a:ext uri="{FF2B5EF4-FFF2-40B4-BE49-F238E27FC236}">
                <a16:creationId xmlns:a16="http://schemas.microsoft.com/office/drawing/2014/main" id="{C0A03208-D200-6143-9000-F7E1BB9CBEDA}"/>
              </a:ext>
            </a:extLst>
          </p:cNvPr>
          <p:cNvSpPr/>
          <p:nvPr/>
        </p:nvSpPr>
        <p:spPr>
          <a:xfrm>
            <a:off x="6925097" y="4768005"/>
            <a:ext cx="4164499" cy="1790638"/>
          </a:xfrm>
          <a:prstGeom prst="rect">
            <a:avLst/>
          </a:prstGeom>
          <a:noFill/>
          <a:ln w="12700" cap="flat" cmpd="sng" algn="ctr">
            <a:solidFill>
              <a:srgbClr val="5B9BD5"/>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5B9BD5"/>
                </a:solidFill>
                <a:effectLst/>
                <a:uLnTx/>
                <a:uFillTx/>
                <a:latin typeface="Calibri" panose="020F0502020204030204"/>
                <a:ea typeface="+mn-ea"/>
                <a:cs typeface="+mn-cs"/>
              </a:rPr>
              <a:t>VPC</a:t>
            </a:r>
          </a:p>
        </p:txBody>
      </p:sp>
      <p:pic>
        <p:nvPicPr>
          <p:cNvPr id="140" name="Graphic 139">
            <a:extLst>
              <a:ext uri="{FF2B5EF4-FFF2-40B4-BE49-F238E27FC236}">
                <a16:creationId xmlns:a16="http://schemas.microsoft.com/office/drawing/2014/main" id="{EA823723-B180-7844-A292-3897F9D5B49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25098" y="4775822"/>
            <a:ext cx="330200" cy="330200"/>
          </a:xfrm>
          <a:prstGeom prst="rect">
            <a:avLst/>
          </a:prstGeom>
        </p:spPr>
      </p:pic>
      <p:sp>
        <p:nvSpPr>
          <p:cNvPr id="141" name="Rectangle 140">
            <a:extLst>
              <a:ext uri="{FF2B5EF4-FFF2-40B4-BE49-F238E27FC236}">
                <a16:creationId xmlns:a16="http://schemas.microsoft.com/office/drawing/2014/main" id="{D782AE5C-5349-4844-A22A-C4270A1C4345}"/>
              </a:ext>
            </a:extLst>
          </p:cNvPr>
          <p:cNvSpPr/>
          <p:nvPr/>
        </p:nvSpPr>
        <p:spPr>
          <a:xfrm>
            <a:off x="7255298" y="5115824"/>
            <a:ext cx="3632786" cy="1316388"/>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A5A5A5"/>
                </a:solidFill>
                <a:effectLst/>
                <a:uLnTx/>
                <a:uFillTx/>
                <a:latin typeface="Calibri" panose="020F0502020204030204"/>
                <a:ea typeface="+mn-ea"/>
                <a:cs typeface="+mn-cs"/>
              </a:rPr>
              <a:t>Private subnet</a:t>
            </a:r>
          </a:p>
        </p:txBody>
      </p:sp>
      <p:pic>
        <p:nvPicPr>
          <p:cNvPr id="142" name="Graphic 141">
            <a:extLst>
              <a:ext uri="{FF2B5EF4-FFF2-40B4-BE49-F238E27FC236}">
                <a16:creationId xmlns:a16="http://schemas.microsoft.com/office/drawing/2014/main" id="{4C5A19B8-8142-B948-BE40-341D93F86FE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55298" y="5113465"/>
            <a:ext cx="274320" cy="274320"/>
          </a:xfrm>
          <a:prstGeom prst="rect">
            <a:avLst/>
          </a:prstGeom>
        </p:spPr>
      </p:pic>
      <p:pic>
        <p:nvPicPr>
          <p:cNvPr id="143" name="Graphic 142">
            <a:extLst>
              <a:ext uri="{FF2B5EF4-FFF2-40B4-BE49-F238E27FC236}">
                <a16:creationId xmlns:a16="http://schemas.microsoft.com/office/drawing/2014/main" id="{B8D9732E-BB86-7642-A2E1-D0C43DB0710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57836" y="5357357"/>
            <a:ext cx="308657" cy="308657"/>
          </a:xfrm>
          <a:prstGeom prst="rect">
            <a:avLst/>
          </a:prstGeom>
        </p:spPr>
      </p:pic>
      <p:sp>
        <p:nvSpPr>
          <p:cNvPr id="144" name="Rectangle 143">
            <a:extLst>
              <a:ext uri="{FF2B5EF4-FFF2-40B4-BE49-F238E27FC236}">
                <a16:creationId xmlns:a16="http://schemas.microsoft.com/office/drawing/2014/main" id="{C3FB939E-0BE5-0044-9E60-818ED0E86D3E}"/>
              </a:ext>
            </a:extLst>
          </p:cNvPr>
          <p:cNvSpPr/>
          <p:nvPr/>
        </p:nvSpPr>
        <p:spPr>
          <a:xfrm>
            <a:off x="7557835" y="5357357"/>
            <a:ext cx="2685619" cy="907372"/>
          </a:xfrm>
          <a:prstGeom prst="rect">
            <a:avLst/>
          </a:prstGeom>
          <a:noFill/>
          <a:ln w="12700" cap="flat" cmpd="sng" algn="ctr">
            <a:solidFill>
              <a:srgbClr val="D86613"/>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D86613"/>
                </a:solidFill>
                <a:effectLst/>
                <a:uLnTx/>
                <a:uFillTx/>
                <a:latin typeface="Calibri" panose="020F0502020204030204"/>
                <a:ea typeface="+mn-ea"/>
                <a:cs typeface="+mn-cs"/>
              </a:rPr>
              <a:t>EC2 instance</a:t>
            </a:r>
          </a:p>
        </p:txBody>
      </p:sp>
      <p:grpSp>
        <p:nvGrpSpPr>
          <p:cNvPr id="145" name="Group 144">
            <a:extLst>
              <a:ext uri="{FF2B5EF4-FFF2-40B4-BE49-F238E27FC236}">
                <a16:creationId xmlns:a16="http://schemas.microsoft.com/office/drawing/2014/main" id="{9F60D43C-1CAC-0E48-B95A-5751E4AD30FA}"/>
              </a:ext>
            </a:extLst>
          </p:cNvPr>
          <p:cNvGrpSpPr/>
          <p:nvPr/>
        </p:nvGrpSpPr>
        <p:grpSpPr>
          <a:xfrm>
            <a:off x="9011715" y="5739992"/>
            <a:ext cx="1138285" cy="403965"/>
            <a:chOff x="8783115" y="5399314"/>
            <a:chExt cx="1138285" cy="403965"/>
          </a:xfrm>
        </p:grpSpPr>
        <p:sp>
          <p:nvSpPr>
            <p:cNvPr id="146" name="Rectangle 145">
              <a:extLst>
                <a:ext uri="{FF2B5EF4-FFF2-40B4-BE49-F238E27FC236}">
                  <a16:creationId xmlns:a16="http://schemas.microsoft.com/office/drawing/2014/main" id="{BBBDF06F-A7E0-2146-BA57-6448CB478F47}"/>
                </a:ext>
              </a:extLst>
            </p:cNvPr>
            <p:cNvSpPr/>
            <p:nvPr/>
          </p:nvSpPr>
          <p:spPr>
            <a:xfrm>
              <a:off x="8783115" y="5399314"/>
              <a:ext cx="1104818" cy="40396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7" name="Picture 146">
              <a:extLst>
                <a:ext uri="{FF2B5EF4-FFF2-40B4-BE49-F238E27FC236}">
                  <a16:creationId xmlns:a16="http://schemas.microsoft.com/office/drawing/2014/main" id="{DD5F54AD-4F47-0843-8D8C-4703BA4B8326}"/>
                </a:ext>
              </a:extLst>
            </p:cNvPr>
            <p:cNvPicPr>
              <a:picLocks noChangeAspect="1"/>
            </p:cNvPicPr>
            <p:nvPr/>
          </p:nvPicPr>
          <p:blipFill>
            <a:blip r:embed="rId18"/>
            <a:stretch>
              <a:fillRect/>
            </a:stretch>
          </p:blipFill>
          <p:spPr>
            <a:xfrm>
              <a:off x="8846066" y="5431035"/>
              <a:ext cx="340522" cy="340522"/>
            </a:xfrm>
            <a:prstGeom prst="rect">
              <a:avLst/>
            </a:prstGeom>
          </p:spPr>
        </p:pic>
        <p:sp>
          <p:nvSpPr>
            <p:cNvPr id="148" name="TextBox 147">
              <a:extLst>
                <a:ext uri="{FF2B5EF4-FFF2-40B4-BE49-F238E27FC236}">
                  <a16:creationId xmlns:a16="http://schemas.microsoft.com/office/drawing/2014/main" id="{81817AAC-143D-8849-B083-B9D3DEAD1FD9}"/>
                </a:ext>
              </a:extLst>
            </p:cNvPr>
            <p:cNvSpPr txBox="1"/>
            <p:nvPr/>
          </p:nvSpPr>
          <p:spPr>
            <a:xfrm>
              <a:off x="9152472" y="5478185"/>
              <a:ext cx="76892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Mongo DB</a:t>
              </a:r>
            </a:p>
          </p:txBody>
        </p:sp>
      </p:grpSp>
      <p:grpSp>
        <p:nvGrpSpPr>
          <p:cNvPr id="149" name="Group 148">
            <a:extLst>
              <a:ext uri="{FF2B5EF4-FFF2-40B4-BE49-F238E27FC236}">
                <a16:creationId xmlns:a16="http://schemas.microsoft.com/office/drawing/2014/main" id="{E3CE5759-5467-1648-88A1-C1BC21DF7174}"/>
              </a:ext>
            </a:extLst>
          </p:cNvPr>
          <p:cNvGrpSpPr/>
          <p:nvPr/>
        </p:nvGrpSpPr>
        <p:grpSpPr>
          <a:xfrm>
            <a:off x="7653974" y="5739992"/>
            <a:ext cx="1151545" cy="403965"/>
            <a:chOff x="7425374" y="5391475"/>
            <a:chExt cx="1151545" cy="403965"/>
          </a:xfrm>
        </p:grpSpPr>
        <p:sp>
          <p:nvSpPr>
            <p:cNvPr id="150" name="Rectangle 149">
              <a:extLst>
                <a:ext uri="{FF2B5EF4-FFF2-40B4-BE49-F238E27FC236}">
                  <a16:creationId xmlns:a16="http://schemas.microsoft.com/office/drawing/2014/main" id="{FC8F5FFB-EA37-4649-96DC-0FD409D56A91}"/>
                </a:ext>
              </a:extLst>
            </p:cNvPr>
            <p:cNvSpPr/>
            <p:nvPr/>
          </p:nvSpPr>
          <p:spPr>
            <a:xfrm>
              <a:off x="7425374" y="5391475"/>
              <a:ext cx="1104818" cy="40396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TextBox 150">
              <a:extLst>
                <a:ext uri="{FF2B5EF4-FFF2-40B4-BE49-F238E27FC236}">
                  <a16:creationId xmlns:a16="http://schemas.microsoft.com/office/drawing/2014/main" id="{813FC5D9-2FF8-E24D-B76F-49BE3693D89D}"/>
                </a:ext>
              </a:extLst>
            </p:cNvPr>
            <p:cNvSpPr txBox="1"/>
            <p:nvPr/>
          </p:nvSpPr>
          <p:spPr>
            <a:xfrm>
              <a:off x="7727096" y="5469970"/>
              <a:ext cx="849823"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Node Server</a:t>
              </a:r>
            </a:p>
          </p:txBody>
        </p:sp>
        <p:pic>
          <p:nvPicPr>
            <p:cNvPr id="152" name="Picture 151">
              <a:extLst>
                <a:ext uri="{FF2B5EF4-FFF2-40B4-BE49-F238E27FC236}">
                  <a16:creationId xmlns:a16="http://schemas.microsoft.com/office/drawing/2014/main" id="{4AE90471-1E7D-C043-A690-5EBF70E0BA13}"/>
                </a:ext>
              </a:extLst>
            </p:cNvPr>
            <p:cNvPicPr>
              <a:picLocks noChangeAspect="1"/>
            </p:cNvPicPr>
            <p:nvPr/>
          </p:nvPicPr>
          <p:blipFill>
            <a:blip r:embed="rId19"/>
            <a:stretch>
              <a:fillRect/>
            </a:stretch>
          </p:blipFill>
          <p:spPr>
            <a:xfrm>
              <a:off x="7464153" y="5418276"/>
              <a:ext cx="349608" cy="349608"/>
            </a:xfrm>
            <a:prstGeom prst="rect">
              <a:avLst/>
            </a:prstGeom>
          </p:spPr>
        </p:pic>
      </p:grpSp>
      <p:cxnSp>
        <p:nvCxnSpPr>
          <p:cNvPr id="153" name="Straight Arrow Connector 152">
            <a:extLst>
              <a:ext uri="{FF2B5EF4-FFF2-40B4-BE49-F238E27FC236}">
                <a16:creationId xmlns:a16="http://schemas.microsoft.com/office/drawing/2014/main" id="{688637D1-BB94-D641-A9E1-B074C4305388}"/>
              </a:ext>
            </a:extLst>
          </p:cNvPr>
          <p:cNvCxnSpPr>
            <a:cxnSpLocks/>
            <a:stCxn id="151" idx="3"/>
            <a:endCxn id="146" idx="1"/>
          </p:cNvCxnSpPr>
          <p:nvPr/>
        </p:nvCxnSpPr>
        <p:spPr>
          <a:xfrm>
            <a:off x="8805519" y="5941598"/>
            <a:ext cx="206196" cy="377"/>
          </a:xfrm>
          <a:prstGeom prst="straightConnector1">
            <a:avLst/>
          </a:prstGeom>
          <a:noFill/>
          <a:ln w="12700" cap="flat" cmpd="sng" algn="ctr">
            <a:solidFill>
              <a:srgbClr val="FFC000"/>
            </a:solidFill>
            <a:prstDash val="dash"/>
            <a:miter lim="800000"/>
            <a:headEnd type="triangle"/>
            <a:tailEnd type="triangle"/>
          </a:ln>
          <a:effectLst/>
        </p:spPr>
      </p:cxnSp>
      <p:pic>
        <p:nvPicPr>
          <p:cNvPr id="154" name="Graphic 153">
            <a:extLst>
              <a:ext uri="{FF2B5EF4-FFF2-40B4-BE49-F238E27FC236}">
                <a16:creationId xmlns:a16="http://schemas.microsoft.com/office/drawing/2014/main" id="{C42625D7-CD17-4144-9D4F-5B5476D1DA4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80815" y="4073714"/>
            <a:ext cx="442056" cy="442056"/>
          </a:xfrm>
          <a:prstGeom prst="rect">
            <a:avLst/>
          </a:prstGeom>
        </p:spPr>
      </p:pic>
      <p:sp>
        <p:nvSpPr>
          <p:cNvPr id="155" name="TextBox 154">
            <a:extLst>
              <a:ext uri="{FF2B5EF4-FFF2-40B4-BE49-F238E27FC236}">
                <a16:creationId xmlns:a16="http://schemas.microsoft.com/office/drawing/2014/main" id="{18BAB971-65DF-774D-AD90-F8086D2F06F9}"/>
              </a:ext>
            </a:extLst>
          </p:cNvPr>
          <p:cNvSpPr txBox="1"/>
          <p:nvPr/>
        </p:nvSpPr>
        <p:spPr>
          <a:xfrm>
            <a:off x="8029299" y="4500073"/>
            <a:ext cx="116437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AWS Code Deploy</a:t>
            </a:r>
          </a:p>
        </p:txBody>
      </p:sp>
      <p:cxnSp>
        <p:nvCxnSpPr>
          <p:cNvPr id="156" name="Elbow Connector 155">
            <a:extLst>
              <a:ext uri="{FF2B5EF4-FFF2-40B4-BE49-F238E27FC236}">
                <a16:creationId xmlns:a16="http://schemas.microsoft.com/office/drawing/2014/main" id="{410E8A5E-45C4-DA42-A50E-857F41C60912}"/>
              </a:ext>
            </a:extLst>
          </p:cNvPr>
          <p:cNvCxnSpPr>
            <a:cxnSpLocks/>
            <a:endCxn id="154" idx="1"/>
          </p:cNvCxnSpPr>
          <p:nvPr/>
        </p:nvCxnSpPr>
        <p:spPr>
          <a:xfrm>
            <a:off x="7529618" y="3900284"/>
            <a:ext cx="751197" cy="394458"/>
          </a:xfrm>
          <a:prstGeom prst="bentConnector3">
            <a:avLst>
              <a:gd name="adj1" fmla="val -278"/>
            </a:avLst>
          </a:prstGeom>
          <a:noFill/>
          <a:ln w="6350" cap="flat" cmpd="sng" algn="ctr">
            <a:solidFill>
              <a:srgbClr val="4472C4"/>
            </a:solidFill>
            <a:prstDash val="solid"/>
            <a:miter lim="800000"/>
            <a:tailEnd type="triangle"/>
          </a:ln>
          <a:effectLst/>
        </p:spPr>
      </p:cxnSp>
      <p:sp>
        <p:nvSpPr>
          <p:cNvPr id="157" name="Rounded Rectangle 156">
            <a:extLst>
              <a:ext uri="{FF2B5EF4-FFF2-40B4-BE49-F238E27FC236}">
                <a16:creationId xmlns:a16="http://schemas.microsoft.com/office/drawing/2014/main" id="{21A8C000-1467-7C4A-9A91-EAD18017BC66}"/>
              </a:ext>
            </a:extLst>
          </p:cNvPr>
          <p:cNvSpPr/>
          <p:nvPr/>
        </p:nvSpPr>
        <p:spPr>
          <a:xfrm>
            <a:off x="7564710" y="4335845"/>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4</a:t>
            </a:r>
          </a:p>
        </p:txBody>
      </p:sp>
      <p:sp>
        <p:nvSpPr>
          <p:cNvPr id="158" name="TextBox 157">
            <a:extLst>
              <a:ext uri="{FF2B5EF4-FFF2-40B4-BE49-F238E27FC236}">
                <a16:creationId xmlns:a16="http://schemas.microsoft.com/office/drawing/2014/main" id="{CEF4FB8A-B8BB-E74B-9AB7-64AE3DD44F15}"/>
              </a:ext>
            </a:extLst>
          </p:cNvPr>
          <p:cNvSpPr txBox="1"/>
          <p:nvPr/>
        </p:nvSpPr>
        <p:spPr>
          <a:xfrm>
            <a:off x="7453974" y="4500073"/>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Trigger</a:t>
            </a:r>
          </a:p>
        </p:txBody>
      </p:sp>
      <p:cxnSp>
        <p:nvCxnSpPr>
          <p:cNvPr id="159" name="Elbow Connector 158">
            <a:extLst>
              <a:ext uri="{FF2B5EF4-FFF2-40B4-BE49-F238E27FC236}">
                <a16:creationId xmlns:a16="http://schemas.microsoft.com/office/drawing/2014/main" id="{F8DACB9B-7EDC-D842-8042-DD97CFFF00BA}"/>
              </a:ext>
            </a:extLst>
          </p:cNvPr>
          <p:cNvCxnSpPr>
            <a:cxnSpLocks/>
            <a:stCxn id="154" idx="3"/>
          </p:cNvCxnSpPr>
          <p:nvPr/>
        </p:nvCxnSpPr>
        <p:spPr>
          <a:xfrm flipV="1">
            <a:off x="8722871" y="3490219"/>
            <a:ext cx="962812" cy="804523"/>
          </a:xfrm>
          <a:prstGeom prst="bentConnector3">
            <a:avLst>
              <a:gd name="adj1" fmla="val 100067"/>
            </a:avLst>
          </a:prstGeom>
          <a:noFill/>
          <a:ln w="6350" cap="flat" cmpd="sng" algn="ctr">
            <a:solidFill>
              <a:srgbClr val="4472C4"/>
            </a:solidFill>
            <a:prstDash val="solid"/>
            <a:miter lim="800000"/>
            <a:tailEnd type="triangle"/>
          </a:ln>
          <a:effectLst/>
        </p:spPr>
      </p:cxnSp>
      <p:sp>
        <p:nvSpPr>
          <p:cNvPr id="160" name="Rounded Rectangle 159">
            <a:extLst>
              <a:ext uri="{FF2B5EF4-FFF2-40B4-BE49-F238E27FC236}">
                <a16:creationId xmlns:a16="http://schemas.microsoft.com/office/drawing/2014/main" id="{582FEB09-62D7-7741-B75A-FC958091593F}"/>
              </a:ext>
            </a:extLst>
          </p:cNvPr>
          <p:cNvSpPr/>
          <p:nvPr/>
        </p:nvSpPr>
        <p:spPr>
          <a:xfrm>
            <a:off x="9715020" y="4140279"/>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
        <p:nvSpPr>
          <p:cNvPr id="161" name="TextBox 160">
            <a:extLst>
              <a:ext uri="{FF2B5EF4-FFF2-40B4-BE49-F238E27FC236}">
                <a16:creationId xmlns:a16="http://schemas.microsoft.com/office/drawing/2014/main" id="{39A58ECD-A347-0048-9CAA-32D886F40D07}"/>
              </a:ext>
            </a:extLst>
          </p:cNvPr>
          <p:cNvSpPr txBox="1"/>
          <p:nvPr/>
        </p:nvSpPr>
        <p:spPr>
          <a:xfrm>
            <a:off x="9704648" y="4297285"/>
            <a:ext cx="471195"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Pull</a:t>
            </a:r>
          </a:p>
        </p:txBody>
      </p:sp>
      <p:cxnSp>
        <p:nvCxnSpPr>
          <p:cNvPr id="162" name="Straight Arrow Connector 161">
            <a:extLst>
              <a:ext uri="{FF2B5EF4-FFF2-40B4-BE49-F238E27FC236}">
                <a16:creationId xmlns:a16="http://schemas.microsoft.com/office/drawing/2014/main" id="{63648321-A7CA-BC44-BC44-2B3AB0E6D0B9}"/>
              </a:ext>
            </a:extLst>
          </p:cNvPr>
          <p:cNvCxnSpPr>
            <a:cxnSpLocks/>
          </p:cNvCxnSpPr>
          <p:nvPr/>
        </p:nvCxnSpPr>
        <p:spPr>
          <a:xfrm>
            <a:off x="8567232" y="4709491"/>
            <a:ext cx="0" cy="1030501"/>
          </a:xfrm>
          <a:prstGeom prst="straightConnector1">
            <a:avLst/>
          </a:prstGeom>
          <a:noFill/>
          <a:ln w="6350" cap="flat" cmpd="sng" algn="ctr">
            <a:solidFill>
              <a:srgbClr val="4472C4"/>
            </a:solidFill>
            <a:prstDash val="solid"/>
            <a:miter lim="800000"/>
            <a:tailEnd type="triangle"/>
          </a:ln>
          <a:effectLst/>
        </p:spPr>
      </p:cxnSp>
      <p:sp>
        <p:nvSpPr>
          <p:cNvPr id="163" name="TextBox 162">
            <a:extLst>
              <a:ext uri="{FF2B5EF4-FFF2-40B4-BE49-F238E27FC236}">
                <a16:creationId xmlns:a16="http://schemas.microsoft.com/office/drawing/2014/main" id="{93F9CBE0-2974-C047-9527-124C40C06A72}"/>
              </a:ext>
            </a:extLst>
          </p:cNvPr>
          <p:cNvSpPr txBox="1"/>
          <p:nvPr/>
        </p:nvSpPr>
        <p:spPr>
          <a:xfrm>
            <a:off x="8541040" y="4910026"/>
            <a:ext cx="661302"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Install</a:t>
            </a:r>
          </a:p>
        </p:txBody>
      </p:sp>
      <p:sp>
        <p:nvSpPr>
          <p:cNvPr id="164" name="Rounded Rectangle 163">
            <a:extLst>
              <a:ext uri="{FF2B5EF4-FFF2-40B4-BE49-F238E27FC236}">
                <a16:creationId xmlns:a16="http://schemas.microsoft.com/office/drawing/2014/main" id="{51988255-AB42-D743-BA25-949F5928CCD1}"/>
              </a:ext>
            </a:extLst>
          </p:cNvPr>
          <p:cNvSpPr/>
          <p:nvPr/>
        </p:nvSpPr>
        <p:spPr>
          <a:xfrm>
            <a:off x="8604765" y="4802128"/>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6</a:t>
            </a:r>
          </a:p>
        </p:txBody>
      </p:sp>
      <p:pic>
        <p:nvPicPr>
          <p:cNvPr id="165" name="Picture 164">
            <a:extLst>
              <a:ext uri="{FF2B5EF4-FFF2-40B4-BE49-F238E27FC236}">
                <a16:creationId xmlns:a16="http://schemas.microsoft.com/office/drawing/2014/main" id="{F4B1672C-2E7B-9647-AF0E-474605081392}"/>
              </a:ext>
            </a:extLst>
          </p:cNvPr>
          <p:cNvPicPr>
            <a:picLocks noChangeAspect="1"/>
          </p:cNvPicPr>
          <p:nvPr/>
        </p:nvPicPr>
        <p:blipFill>
          <a:blip r:embed="rId22"/>
          <a:stretch>
            <a:fillRect/>
          </a:stretch>
        </p:blipFill>
        <p:spPr>
          <a:xfrm>
            <a:off x="3413359" y="1107158"/>
            <a:ext cx="628723" cy="628723"/>
          </a:xfrm>
          <a:prstGeom prst="rect">
            <a:avLst/>
          </a:prstGeom>
        </p:spPr>
      </p:pic>
      <p:sp>
        <p:nvSpPr>
          <p:cNvPr id="166" name="TextBox 165">
            <a:extLst>
              <a:ext uri="{FF2B5EF4-FFF2-40B4-BE49-F238E27FC236}">
                <a16:creationId xmlns:a16="http://schemas.microsoft.com/office/drawing/2014/main" id="{343027AE-ADE5-4342-9FD9-572871C73BE3}"/>
              </a:ext>
            </a:extLst>
          </p:cNvPr>
          <p:cNvSpPr txBox="1"/>
          <p:nvPr/>
        </p:nvSpPr>
        <p:spPr>
          <a:xfrm>
            <a:off x="1406405" y="6112235"/>
            <a:ext cx="7726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Team</a:t>
            </a:r>
          </a:p>
        </p:txBody>
      </p:sp>
      <p:sp>
        <p:nvSpPr>
          <p:cNvPr id="167" name="TextBox 166">
            <a:extLst>
              <a:ext uri="{FF2B5EF4-FFF2-40B4-BE49-F238E27FC236}">
                <a16:creationId xmlns:a16="http://schemas.microsoft.com/office/drawing/2014/main" id="{45120C96-3EEC-764B-9233-5478D40970C7}"/>
              </a:ext>
            </a:extLst>
          </p:cNvPr>
          <p:cNvSpPr txBox="1"/>
          <p:nvPr/>
        </p:nvSpPr>
        <p:spPr>
          <a:xfrm>
            <a:off x="3571894" y="3649481"/>
            <a:ext cx="295438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Build &amp; Deployment Pipeline</a:t>
            </a:r>
          </a:p>
        </p:txBody>
      </p:sp>
      <p:sp>
        <p:nvSpPr>
          <p:cNvPr id="168" name="TextBox 167">
            <a:extLst>
              <a:ext uri="{FF2B5EF4-FFF2-40B4-BE49-F238E27FC236}">
                <a16:creationId xmlns:a16="http://schemas.microsoft.com/office/drawing/2014/main" id="{4E2C5937-2FB9-1B42-A760-A7C29B9AF61D}"/>
              </a:ext>
            </a:extLst>
          </p:cNvPr>
          <p:cNvSpPr txBox="1"/>
          <p:nvPr/>
        </p:nvSpPr>
        <p:spPr>
          <a:xfrm>
            <a:off x="5526298" y="5582127"/>
            <a:ext cx="1635546"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PROD Environment</a:t>
            </a:r>
          </a:p>
        </p:txBody>
      </p:sp>
      <p:pic>
        <p:nvPicPr>
          <p:cNvPr id="169" name="Picture 168">
            <a:extLst>
              <a:ext uri="{FF2B5EF4-FFF2-40B4-BE49-F238E27FC236}">
                <a16:creationId xmlns:a16="http://schemas.microsoft.com/office/drawing/2014/main" id="{74C46BDD-63B2-F049-8F43-4E40A3074B84}"/>
              </a:ext>
            </a:extLst>
          </p:cNvPr>
          <p:cNvPicPr>
            <a:picLocks noChangeAspect="1"/>
          </p:cNvPicPr>
          <p:nvPr/>
        </p:nvPicPr>
        <p:blipFill>
          <a:blip r:embed="rId23"/>
          <a:stretch>
            <a:fillRect/>
          </a:stretch>
        </p:blipFill>
        <p:spPr>
          <a:xfrm>
            <a:off x="5296201" y="1037397"/>
            <a:ext cx="858907" cy="858907"/>
          </a:xfrm>
          <a:prstGeom prst="rect">
            <a:avLst/>
          </a:prstGeom>
        </p:spPr>
      </p:pic>
      <p:cxnSp>
        <p:nvCxnSpPr>
          <p:cNvPr id="170" name="Elbow Connector 169">
            <a:extLst>
              <a:ext uri="{FF2B5EF4-FFF2-40B4-BE49-F238E27FC236}">
                <a16:creationId xmlns:a16="http://schemas.microsoft.com/office/drawing/2014/main" id="{3FFBAE03-B324-334D-A6D2-BA76F988454F}"/>
              </a:ext>
            </a:extLst>
          </p:cNvPr>
          <p:cNvCxnSpPr>
            <a:cxnSpLocks/>
            <a:stCxn id="169" idx="3"/>
            <a:endCxn id="131" idx="0"/>
          </p:cNvCxnSpPr>
          <p:nvPr/>
        </p:nvCxnSpPr>
        <p:spPr>
          <a:xfrm>
            <a:off x="6155108" y="1466851"/>
            <a:ext cx="1774053" cy="1082497"/>
          </a:xfrm>
          <a:prstGeom prst="bentConnector2">
            <a:avLst/>
          </a:prstGeom>
          <a:noFill/>
          <a:ln w="12700" cap="flat" cmpd="sng" algn="ctr">
            <a:solidFill>
              <a:srgbClr val="FFC000"/>
            </a:solidFill>
            <a:prstDash val="dash"/>
            <a:miter lim="800000"/>
            <a:headEnd type="triangle"/>
            <a:tailEnd type="triangle"/>
          </a:ln>
          <a:effectLst/>
        </p:spPr>
      </p:cxnSp>
      <p:cxnSp>
        <p:nvCxnSpPr>
          <p:cNvPr id="171" name="Straight Arrow Connector 170">
            <a:extLst>
              <a:ext uri="{FF2B5EF4-FFF2-40B4-BE49-F238E27FC236}">
                <a16:creationId xmlns:a16="http://schemas.microsoft.com/office/drawing/2014/main" id="{273F0792-61A9-334E-962A-B5038CB3C719}"/>
              </a:ext>
            </a:extLst>
          </p:cNvPr>
          <p:cNvCxnSpPr/>
          <p:nvPr/>
        </p:nvCxnSpPr>
        <p:spPr>
          <a:xfrm>
            <a:off x="7905216" y="3150844"/>
            <a:ext cx="0" cy="2615949"/>
          </a:xfrm>
          <a:prstGeom prst="straightConnector1">
            <a:avLst/>
          </a:prstGeom>
          <a:noFill/>
          <a:ln w="12700" cap="flat" cmpd="sng" algn="ctr">
            <a:solidFill>
              <a:srgbClr val="FFC000"/>
            </a:solidFill>
            <a:prstDash val="dash"/>
            <a:miter lim="800000"/>
            <a:headEnd type="triangle"/>
            <a:tailEnd type="triangle"/>
          </a:ln>
          <a:effectLst/>
        </p:spPr>
      </p:cxnSp>
      <p:cxnSp>
        <p:nvCxnSpPr>
          <p:cNvPr id="172" name="Straight Arrow Connector 171">
            <a:extLst>
              <a:ext uri="{FF2B5EF4-FFF2-40B4-BE49-F238E27FC236}">
                <a16:creationId xmlns:a16="http://schemas.microsoft.com/office/drawing/2014/main" id="{3504D55A-EAF8-0845-842E-9D0A50A4058F}"/>
              </a:ext>
            </a:extLst>
          </p:cNvPr>
          <p:cNvCxnSpPr>
            <a:cxnSpLocks/>
            <a:endCxn id="169" idx="1"/>
          </p:cNvCxnSpPr>
          <p:nvPr/>
        </p:nvCxnSpPr>
        <p:spPr>
          <a:xfrm>
            <a:off x="4080146" y="1466850"/>
            <a:ext cx="1216055" cy="1"/>
          </a:xfrm>
          <a:prstGeom prst="straightConnector1">
            <a:avLst/>
          </a:prstGeom>
          <a:noFill/>
          <a:ln w="12700" cap="flat" cmpd="sng" algn="ctr">
            <a:solidFill>
              <a:srgbClr val="FFC000"/>
            </a:solidFill>
            <a:prstDash val="dash"/>
            <a:miter lim="800000"/>
            <a:headEnd type="triangle"/>
            <a:tailEnd type="triangle"/>
          </a:ln>
          <a:effectLst/>
        </p:spPr>
      </p:cxnSp>
      <p:grpSp>
        <p:nvGrpSpPr>
          <p:cNvPr id="181" name="Group 180">
            <a:extLst>
              <a:ext uri="{FF2B5EF4-FFF2-40B4-BE49-F238E27FC236}">
                <a16:creationId xmlns:a16="http://schemas.microsoft.com/office/drawing/2014/main" id="{DAB157B6-1440-B043-A6CA-18729C9FC7D8}"/>
              </a:ext>
            </a:extLst>
          </p:cNvPr>
          <p:cNvGrpSpPr/>
          <p:nvPr/>
        </p:nvGrpSpPr>
        <p:grpSpPr>
          <a:xfrm>
            <a:off x="9935063" y="863659"/>
            <a:ext cx="1629873" cy="955347"/>
            <a:chOff x="9935063" y="863659"/>
            <a:chExt cx="1629873" cy="955347"/>
          </a:xfrm>
        </p:grpSpPr>
        <p:sp>
          <p:nvSpPr>
            <p:cNvPr id="173" name="Rectangle 172">
              <a:extLst>
                <a:ext uri="{FF2B5EF4-FFF2-40B4-BE49-F238E27FC236}">
                  <a16:creationId xmlns:a16="http://schemas.microsoft.com/office/drawing/2014/main" id="{097897E7-29C9-0A40-B066-F90684EA0AE4}"/>
                </a:ext>
              </a:extLst>
            </p:cNvPr>
            <p:cNvSpPr/>
            <p:nvPr/>
          </p:nvSpPr>
          <p:spPr>
            <a:xfrm>
              <a:off x="9935063" y="863659"/>
              <a:ext cx="1522531" cy="95534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DB0D20FF-F98B-5049-B168-CD8C75AE965F}"/>
                </a:ext>
              </a:extLst>
            </p:cNvPr>
            <p:cNvSpPr txBox="1"/>
            <p:nvPr/>
          </p:nvSpPr>
          <p:spPr>
            <a:xfrm>
              <a:off x="10161746" y="875453"/>
              <a:ext cx="96938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Legend</a:t>
              </a:r>
            </a:p>
          </p:txBody>
        </p:sp>
        <p:cxnSp>
          <p:nvCxnSpPr>
            <p:cNvPr id="175" name="Straight Arrow Connector 174">
              <a:extLst>
                <a:ext uri="{FF2B5EF4-FFF2-40B4-BE49-F238E27FC236}">
                  <a16:creationId xmlns:a16="http://schemas.microsoft.com/office/drawing/2014/main" id="{84535F3D-1EFF-0B40-BBF0-3FD9394EC64A}"/>
                </a:ext>
              </a:extLst>
            </p:cNvPr>
            <p:cNvCxnSpPr>
              <a:cxnSpLocks/>
            </p:cNvCxnSpPr>
            <p:nvPr/>
          </p:nvCxnSpPr>
          <p:spPr>
            <a:xfrm>
              <a:off x="10015200" y="1285201"/>
              <a:ext cx="357968" cy="0"/>
            </a:xfrm>
            <a:prstGeom prst="straightConnector1">
              <a:avLst/>
            </a:prstGeom>
            <a:noFill/>
            <a:ln w="12700" cap="flat" cmpd="sng" algn="ctr">
              <a:solidFill>
                <a:srgbClr val="FFC000"/>
              </a:solidFill>
              <a:prstDash val="dash"/>
              <a:miter lim="800000"/>
              <a:headEnd type="triangle"/>
              <a:tailEnd type="triangle"/>
            </a:ln>
            <a:effectLst/>
          </p:spPr>
        </p:cxnSp>
        <p:cxnSp>
          <p:nvCxnSpPr>
            <p:cNvPr id="176" name="Straight Arrow Connector 175">
              <a:extLst>
                <a:ext uri="{FF2B5EF4-FFF2-40B4-BE49-F238E27FC236}">
                  <a16:creationId xmlns:a16="http://schemas.microsoft.com/office/drawing/2014/main" id="{085291F9-21AA-8544-A115-718AD1FC6658}"/>
                </a:ext>
              </a:extLst>
            </p:cNvPr>
            <p:cNvCxnSpPr/>
            <p:nvPr/>
          </p:nvCxnSpPr>
          <p:spPr>
            <a:xfrm>
              <a:off x="10015200" y="1588075"/>
              <a:ext cx="349450" cy="0"/>
            </a:xfrm>
            <a:prstGeom prst="straightConnector1">
              <a:avLst/>
            </a:prstGeom>
            <a:noFill/>
            <a:ln w="6350" cap="flat" cmpd="sng" algn="ctr">
              <a:solidFill>
                <a:srgbClr val="4472C4"/>
              </a:solidFill>
              <a:prstDash val="solid"/>
              <a:miter lim="800000"/>
              <a:tailEnd type="triangle"/>
            </a:ln>
            <a:effectLst/>
          </p:spPr>
        </p:cxnSp>
        <p:sp>
          <p:nvSpPr>
            <p:cNvPr id="177" name="TextBox 176">
              <a:extLst>
                <a:ext uri="{FF2B5EF4-FFF2-40B4-BE49-F238E27FC236}">
                  <a16:creationId xmlns:a16="http://schemas.microsoft.com/office/drawing/2014/main" id="{05F8C4BE-B064-5142-B57B-626BE9235304}"/>
                </a:ext>
              </a:extLst>
            </p:cNvPr>
            <p:cNvSpPr txBox="1"/>
            <p:nvPr/>
          </p:nvSpPr>
          <p:spPr>
            <a:xfrm>
              <a:off x="10322369" y="1163692"/>
              <a:ext cx="1215362"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User Data Access</a:t>
              </a:r>
            </a:p>
          </p:txBody>
        </p:sp>
        <p:sp>
          <p:nvSpPr>
            <p:cNvPr id="178" name="TextBox 177">
              <a:extLst>
                <a:ext uri="{FF2B5EF4-FFF2-40B4-BE49-F238E27FC236}">
                  <a16:creationId xmlns:a16="http://schemas.microsoft.com/office/drawing/2014/main" id="{E58E6167-DF28-BE4F-9015-B663014BAC51}"/>
                </a:ext>
              </a:extLst>
            </p:cNvPr>
            <p:cNvSpPr txBox="1"/>
            <p:nvPr/>
          </p:nvSpPr>
          <p:spPr>
            <a:xfrm>
              <a:off x="10349574" y="1467309"/>
              <a:ext cx="1215362"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Deployment </a:t>
              </a:r>
            </a:p>
          </p:txBody>
        </p:sp>
      </p:grpSp>
      <p:sp>
        <p:nvSpPr>
          <p:cNvPr id="179" name="TextBox 178">
            <a:extLst>
              <a:ext uri="{FF2B5EF4-FFF2-40B4-BE49-F238E27FC236}">
                <a16:creationId xmlns:a16="http://schemas.microsoft.com/office/drawing/2014/main" id="{5AB685EC-9FD7-E547-A61B-830E9F302E36}"/>
              </a:ext>
            </a:extLst>
          </p:cNvPr>
          <p:cNvSpPr txBox="1"/>
          <p:nvPr/>
        </p:nvSpPr>
        <p:spPr>
          <a:xfrm>
            <a:off x="3389789" y="1656885"/>
            <a:ext cx="7726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Users</a:t>
            </a:r>
          </a:p>
        </p:txBody>
      </p:sp>
      <p:sp>
        <p:nvSpPr>
          <p:cNvPr id="180" name="TextBox 179">
            <a:extLst>
              <a:ext uri="{FF2B5EF4-FFF2-40B4-BE49-F238E27FC236}">
                <a16:creationId xmlns:a16="http://schemas.microsoft.com/office/drawing/2014/main" id="{DC13BF1C-A27C-3342-B118-B68AFC8AAEC9}"/>
              </a:ext>
            </a:extLst>
          </p:cNvPr>
          <p:cNvSpPr txBox="1"/>
          <p:nvPr/>
        </p:nvSpPr>
        <p:spPr>
          <a:xfrm>
            <a:off x="5253056" y="1691393"/>
            <a:ext cx="104129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Internet</a:t>
            </a:r>
          </a:p>
        </p:txBody>
      </p:sp>
      <p:sp>
        <p:nvSpPr>
          <p:cNvPr id="182" name="TextBox 181">
            <a:extLst>
              <a:ext uri="{FF2B5EF4-FFF2-40B4-BE49-F238E27FC236}">
                <a16:creationId xmlns:a16="http://schemas.microsoft.com/office/drawing/2014/main" id="{526D90D0-C7C9-EC4F-99BF-0DF9D3AF5F6B}"/>
              </a:ext>
            </a:extLst>
          </p:cNvPr>
          <p:cNvSpPr txBox="1"/>
          <p:nvPr/>
        </p:nvSpPr>
        <p:spPr>
          <a:xfrm>
            <a:off x="2842521" y="2627193"/>
            <a:ext cx="737761" cy="215444"/>
          </a:xfrm>
          <a:prstGeom prst="rect">
            <a:avLst/>
          </a:prstGeom>
          <a:noFill/>
        </p:spPr>
        <p:txBody>
          <a:bodyPr wrap="square" rtlCol="0">
            <a:spAutoFit/>
          </a:bodyPr>
          <a:lstStyle/>
          <a:p>
            <a:r>
              <a:rPr lang="en-US" sz="800" dirty="0"/>
              <a:t>Parallel fork</a:t>
            </a:r>
          </a:p>
        </p:txBody>
      </p:sp>
    </p:spTree>
    <p:extLst>
      <p:ext uri="{BB962C8B-B14F-4D97-AF65-F5344CB8AC3E}">
        <p14:creationId xmlns:p14="http://schemas.microsoft.com/office/powerpoint/2010/main" val="3324959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DFCAE-1581-C54D-9AAF-E058A9C97600}"/>
              </a:ext>
            </a:extLst>
          </p:cNvPr>
          <p:cNvSpPr>
            <a:spLocks noGrp="1"/>
          </p:cNvSpPr>
          <p:nvPr>
            <p:ph type="title"/>
          </p:nvPr>
        </p:nvSpPr>
        <p:spPr/>
        <p:txBody>
          <a:bodyPr>
            <a:normAutofit/>
          </a:bodyPr>
          <a:lstStyle/>
          <a:p>
            <a:r>
              <a:rPr lang="en-US" dirty="0"/>
              <a:t>Key Application Features</a:t>
            </a:r>
          </a:p>
        </p:txBody>
      </p:sp>
      <p:sp>
        <p:nvSpPr>
          <p:cNvPr id="3" name="TextBox 2">
            <a:extLst>
              <a:ext uri="{FF2B5EF4-FFF2-40B4-BE49-F238E27FC236}">
                <a16:creationId xmlns:a16="http://schemas.microsoft.com/office/drawing/2014/main" id="{D08F719A-E14C-3846-9EAC-30E9CF1C3FB7}"/>
              </a:ext>
            </a:extLst>
          </p:cNvPr>
          <p:cNvSpPr txBox="1"/>
          <p:nvPr/>
        </p:nvSpPr>
        <p:spPr>
          <a:xfrm>
            <a:off x="262709" y="981423"/>
            <a:ext cx="10833724" cy="3139321"/>
          </a:xfrm>
          <a:prstGeom prst="rect">
            <a:avLst/>
          </a:prstGeom>
          <a:noFill/>
        </p:spPr>
        <p:txBody>
          <a:bodyPr wrap="square" rtlCol="0">
            <a:spAutoFit/>
          </a:bodyPr>
          <a:lstStyle/>
          <a:p>
            <a:pPr marL="342900" indent="-342900">
              <a:buAutoNum type="arabicPeriod"/>
            </a:pPr>
            <a:r>
              <a:rPr lang="en-US" dirty="0">
                <a:solidFill>
                  <a:srgbClr val="C00000"/>
                </a:solidFill>
              </a:rPr>
              <a:t>Authentication and Authorization </a:t>
            </a:r>
            <a:r>
              <a:rPr lang="en-US" dirty="0"/>
              <a:t>– Only registered users, RBAC, Passwords are encrypted in DB.</a:t>
            </a:r>
          </a:p>
          <a:p>
            <a:pPr marL="342900" indent="-342900">
              <a:buAutoNum type="arabicPeriod"/>
            </a:pPr>
            <a:r>
              <a:rPr lang="en-US" dirty="0"/>
              <a:t>Documentation – Applicable for all layers including </a:t>
            </a:r>
            <a:r>
              <a:rPr lang="en-US" dirty="0">
                <a:solidFill>
                  <a:srgbClr val="C00000"/>
                </a:solidFill>
              </a:rPr>
              <a:t>detailed component level</a:t>
            </a:r>
            <a:r>
              <a:rPr lang="en-US" dirty="0"/>
              <a:t> for front end services along with </a:t>
            </a:r>
            <a:r>
              <a:rPr lang="en-US" dirty="0" err="1"/>
              <a:t>Github</a:t>
            </a:r>
            <a:r>
              <a:rPr lang="en-US" dirty="0"/>
              <a:t> README files with installation steps</a:t>
            </a:r>
          </a:p>
          <a:p>
            <a:pPr marL="342900" indent="-342900">
              <a:buAutoNum type="arabicPeriod"/>
            </a:pPr>
            <a:r>
              <a:rPr lang="en-US" dirty="0"/>
              <a:t>Test cases – All testcases are run and builds succeed only upon </a:t>
            </a:r>
            <a:r>
              <a:rPr lang="en-US" dirty="0">
                <a:solidFill>
                  <a:srgbClr val="C00000"/>
                </a:solidFill>
              </a:rPr>
              <a:t>ALL</a:t>
            </a:r>
            <a:r>
              <a:rPr lang="en-US" dirty="0"/>
              <a:t> test case success.</a:t>
            </a:r>
          </a:p>
          <a:p>
            <a:pPr marL="342900" indent="-342900">
              <a:buAutoNum type="arabicPeriod"/>
            </a:pPr>
            <a:r>
              <a:rPr lang="en-US" dirty="0">
                <a:solidFill>
                  <a:srgbClr val="C00000"/>
                </a:solidFill>
              </a:rPr>
              <a:t>Commented </a:t>
            </a:r>
            <a:r>
              <a:rPr lang="en-US" dirty="0"/>
              <a:t>and</a:t>
            </a:r>
            <a:r>
              <a:rPr lang="en-US" dirty="0">
                <a:solidFill>
                  <a:srgbClr val="C00000"/>
                </a:solidFill>
              </a:rPr>
              <a:t> </a:t>
            </a:r>
            <a:r>
              <a:rPr lang="en-US" dirty="0" err="1">
                <a:solidFill>
                  <a:srgbClr val="C00000"/>
                </a:solidFill>
              </a:rPr>
              <a:t>Linted</a:t>
            </a:r>
            <a:r>
              <a:rPr lang="en-US" dirty="0">
                <a:solidFill>
                  <a:srgbClr val="C00000"/>
                </a:solidFill>
              </a:rPr>
              <a:t> Code </a:t>
            </a:r>
            <a:r>
              <a:rPr lang="en-US" dirty="0"/>
              <a:t>for all layers ensuring code convention standards. </a:t>
            </a:r>
          </a:p>
          <a:p>
            <a:pPr marL="342900" indent="-342900">
              <a:buAutoNum type="arabicPeriod"/>
            </a:pPr>
            <a:r>
              <a:rPr lang="en-US" dirty="0">
                <a:solidFill>
                  <a:srgbClr val="C00000"/>
                </a:solidFill>
              </a:rPr>
              <a:t>Centralized</a:t>
            </a:r>
            <a:r>
              <a:rPr lang="en-US" dirty="0"/>
              <a:t> Source Code Management - GitHub used for version control and collaboration. </a:t>
            </a:r>
          </a:p>
          <a:p>
            <a:pPr marL="342900" indent="-342900">
              <a:buAutoNum type="arabicPeriod"/>
            </a:pPr>
            <a:r>
              <a:rPr lang="en-US" dirty="0"/>
              <a:t>Use of </a:t>
            </a:r>
            <a:r>
              <a:rPr lang="en-US" dirty="0">
                <a:solidFill>
                  <a:srgbClr val="C00000"/>
                </a:solidFill>
              </a:rPr>
              <a:t>open source </a:t>
            </a:r>
            <a:r>
              <a:rPr lang="en-US" dirty="0"/>
              <a:t>tools, environments, packages and libraries for key functionalities</a:t>
            </a:r>
          </a:p>
          <a:p>
            <a:pPr marL="342900" indent="-342900">
              <a:buFontTx/>
              <a:buAutoNum type="arabicPeriod"/>
            </a:pPr>
            <a:r>
              <a:rPr lang="en-US" dirty="0"/>
              <a:t>Db driven </a:t>
            </a:r>
            <a:r>
              <a:rPr lang="en-US" dirty="0">
                <a:solidFill>
                  <a:srgbClr val="C00000"/>
                </a:solidFill>
              </a:rPr>
              <a:t>dynamic</a:t>
            </a:r>
            <a:r>
              <a:rPr lang="en-US" dirty="0"/>
              <a:t> data lookups</a:t>
            </a:r>
          </a:p>
          <a:p>
            <a:pPr marL="342900" indent="-342900">
              <a:buFontTx/>
              <a:buAutoNum type="arabicPeriod"/>
            </a:pPr>
            <a:r>
              <a:rPr lang="en-US" dirty="0">
                <a:solidFill>
                  <a:srgbClr val="C00000"/>
                </a:solidFill>
              </a:rPr>
              <a:t>User Notifications</a:t>
            </a:r>
            <a:r>
              <a:rPr lang="en-US" dirty="0"/>
              <a:t> for all actions</a:t>
            </a:r>
          </a:p>
          <a:p>
            <a:pPr marL="342900" indent="-342900">
              <a:buFontTx/>
              <a:buAutoNum type="arabicPeriod"/>
            </a:pPr>
            <a:r>
              <a:rPr lang="en-US" dirty="0">
                <a:solidFill>
                  <a:srgbClr val="C00000"/>
                </a:solidFill>
              </a:rPr>
              <a:t>Input Validation</a:t>
            </a:r>
            <a:r>
              <a:rPr lang="en-US" dirty="0"/>
              <a:t> for all forms</a:t>
            </a:r>
          </a:p>
          <a:p>
            <a:pPr marL="342900" indent="-342900">
              <a:buFontTx/>
              <a:buAutoNum type="arabicPeriod"/>
            </a:pPr>
            <a:r>
              <a:rPr lang="en-US" dirty="0"/>
              <a:t>Build using </a:t>
            </a:r>
            <a:r>
              <a:rPr lang="en-US" dirty="0">
                <a:solidFill>
                  <a:srgbClr val="C00000"/>
                </a:solidFill>
              </a:rPr>
              <a:t>Business 4.0 </a:t>
            </a:r>
            <a:r>
              <a:rPr lang="en-US" dirty="0"/>
              <a:t>principles</a:t>
            </a:r>
          </a:p>
        </p:txBody>
      </p:sp>
      <p:pic>
        <p:nvPicPr>
          <p:cNvPr id="82" name="Picture 81">
            <a:extLst>
              <a:ext uri="{FF2B5EF4-FFF2-40B4-BE49-F238E27FC236}">
                <a16:creationId xmlns:a16="http://schemas.microsoft.com/office/drawing/2014/main" id="{9E73A153-2DD4-2442-8BE1-4E724497952C}"/>
              </a:ext>
            </a:extLst>
          </p:cNvPr>
          <p:cNvPicPr>
            <a:picLocks noChangeAspect="1"/>
          </p:cNvPicPr>
          <p:nvPr/>
        </p:nvPicPr>
        <p:blipFill>
          <a:blip r:embed="rId2"/>
          <a:stretch>
            <a:fillRect/>
          </a:stretch>
        </p:blipFill>
        <p:spPr>
          <a:xfrm>
            <a:off x="3930652" y="2950128"/>
            <a:ext cx="6769100" cy="3679272"/>
          </a:xfrm>
          <a:prstGeom prst="rect">
            <a:avLst/>
          </a:prstGeom>
          <a:ln>
            <a:solidFill>
              <a:schemeClr val="tx1"/>
            </a:solidFill>
          </a:ln>
        </p:spPr>
      </p:pic>
    </p:spTree>
    <p:extLst>
      <p:ext uri="{BB962C8B-B14F-4D97-AF65-F5344CB8AC3E}">
        <p14:creationId xmlns:p14="http://schemas.microsoft.com/office/powerpoint/2010/main" val="4126863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FF410-B44F-DA4F-BAEC-C6EFFC3156FC}"/>
              </a:ext>
            </a:extLst>
          </p:cNvPr>
          <p:cNvSpPr>
            <a:spLocks noGrp="1"/>
          </p:cNvSpPr>
          <p:nvPr>
            <p:ph type="title"/>
          </p:nvPr>
        </p:nvSpPr>
        <p:spPr/>
        <p:txBody>
          <a:bodyPr/>
          <a:lstStyle/>
          <a:p>
            <a:r>
              <a:rPr lang="en-US" dirty="0"/>
              <a:t>Open source packages used</a:t>
            </a:r>
          </a:p>
        </p:txBody>
      </p:sp>
      <p:graphicFrame>
        <p:nvGraphicFramePr>
          <p:cNvPr id="6" name="Table 5">
            <a:extLst>
              <a:ext uri="{FF2B5EF4-FFF2-40B4-BE49-F238E27FC236}">
                <a16:creationId xmlns:a16="http://schemas.microsoft.com/office/drawing/2014/main" id="{C2886993-6444-B041-BADD-7431526B72B4}"/>
              </a:ext>
            </a:extLst>
          </p:cNvPr>
          <p:cNvGraphicFramePr>
            <a:graphicFrameLocks noGrp="1"/>
          </p:cNvGraphicFramePr>
          <p:nvPr>
            <p:extLst>
              <p:ext uri="{D42A27DB-BD31-4B8C-83A1-F6EECF244321}">
                <p14:modId xmlns:p14="http://schemas.microsoft.com/office/powerpoint/2010/main" val="2035716698"/>
              </p:ext>
            </p:extLst>
          </p:nvPr>
        </p:nvGraphicFramePr>
        <p:xfrm>
          <a:off x="579228" y="904581"/>
          <a:ext cx="10946459" cy="5639760"/>
        </p:xfrm>
        <a:graphic>
          <a:graphicData uri="http://schemas.openxmlformats.org/drawingml/2006/table">
            <a:tbl>
              <a:tblPr firstRow="1" bandRow="1">
                <a:tableStyleId>{5C22544A-7EE6-4342-B048-85BDC9FD1C3A}</a:tableStyleId>
              </a:tblPr>
              <a:tblGrid>
                <a:gridCol w="2416234">
                  <a:extLst>
                    <a:ext uri="{9D8B030D-6E8A-4147-A177-3AD203B41FA5}">
                      <a16:colId xmlns:a16="http://schemas.microsoft.com/office/drawing/2014/main" val="3562822986"/>
                    </a:ext>
                  </a:extLst>
                </a:gridCol>
                <a:gridCol w="4283901">
                  <a:extLst>
                    <a:ext uri="{9D8B030D-6E8A-4147-A177-3AD203B41FA5}">
                      <a16:colId xmlns:a16="http://schemas.microsoft.com/office/drawing/2014/main" val="1809792031"/>
                    </a:ext>
                  </a:extLst>
                </a:gridCol>
                <a:gridCol w="4246324">
                  <a:extLst>
                    <a:ext uri="{9D8B030D-6E8A-4147-A177-3AD203B41FA5}">
                      <a16:colId xmlns:a16="http://schemas.microsoft.com/office/drawing/2014/main" val="4232686343"/>
                    </a:ext>
                  </a:extLst>
                </a:gridCol>
              </a:tblGrid>
              <a:tr h="370840">
                <a:tc>
                  <a:txBody>
                    <a:bodyPr/>
                    <a:lstStyle/>
                    <a:p>
                      <a:r>
                        <a:rPr lang="en-US" dirty="0"/>
                        <a:t>Layer</a:t>
                      </a:r>
                    </a:p>
                  </a:txBody>
                  <a:tcPr/>
                </a:tc>
                <a:tc>
                  <a:txBody>
                    <a:bodyPr/>
                    <a:lstStyle/>
                    <a:p>
                      <a:r>
                        <a:rPr lang="en-US" dirty="0"/>
                        <a:t>Feature</a:t>
                      </a:r>
                    </a:p>
                  </a:txBody>
                  <a:tcPr/>
                </a:tc>
                <a:tc>
                  <a:txBody>
                    <a:bodyPr/>
                    <a:lstStyle/>
                    <a:p>
                      <a:r>
                        <a:rPr lang="en-US" dirty="0"/>
                        <a:t>Package(s) Used</a:t>
                      </a:r>
                    </a:p>
                  </a:txBody>
                  <a:tcPr/>
                </a:tc>
                <a:extLst>
                  <a:ext uri="{0D108BD9-81ED-4DB2-BD59-A6C34878D82A}">
                    <a16:rowId xmlns:a16="http://schemas.microsoft.com/office/drawing/2014/main" val="3459866589"/>
                  </a:ext>
                </a:extLst>
              </a:tr>
              <a:tr h="370840">
                <a:tc>
                  <a:txBody>
                    <a:bodyPr/>
                    <a:lstStyle/>
                    <a:p>
                      <a:r>
                        <a:rPr lang="en-US" dirty="0"/>
                        <a:t>Frontend</a:t>
                      </a:r>
                    </a:p>
                  </a:txBody>
                  <a:tcPr/>
                </a:tc>
                <a:tc>
                  <a:txBody>
                    <a:bodyPr/>
                    <a:lstStyle/>
                    <a:p>
                      <a:r>
                        <a:rPr lang="en-US" dirty="0"/>
                        <a:t>Application styling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angular/material and angular/flex-layout</a:t>
                      </a:r>
                    </a:p>
                  </a:txBody>
                  <a:tcPr/>
                </a:tc>
                <a:extLst>
                  <a:ext uri="{0D108BD9-81ED-4DB2-BD59-A6C34878D82A}">
                    <a16:rowId xmlns:a16="http://schemas.microsoft.com/office/drawing/2014/main" val="277993742"/>
                  </a:ext>
                </a:extLst>
              </a:tr>
              <a:tr h="370840">
                <a:tc>
                  <a:txBody>
                    <a:bodyPr/>
                    <a:lstStyle/>
                    <a:p>
                      <a:r>
                        <a:rPr lang="en-US" dirty="0"/>
                        <a:t>Frontend</a:t>
                      </a:r>
                    </a:p>
                  </a:txBody>
                  <a:tcPr/>
                </a:tc>
                <a:tc>
                  <a:txBody>
                    <a:bodyPr/>
                    <a:lstStyle/>
                    <a:p>
                      <a:r>
                        <a:rPr lang="en-US" dirty="0"/>
                        <a:t>Graph data presentation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canvasjs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26761309"/>
                  </a:ext>
                </a:extLst>
              </a:tr>
              <a:tr h="370840">
                <a:tc>
                  <a:txBody>
                    <a:bodyPr/>
                    <a:lstStyle/>
                    <a:p>
                      <a:r>
                        <a:rPr lang="en-US" dirty="0"/>
                        <a:t>Frontend</a:t>
                      </a:r>
                    </a:p>
                  </a:txBody>
                  <a:tcPr/>
                </a:tc>
                <a:tc>
                  <a:txBody>
                    <a:bodyPr/>
                    <a:lstStyle/>
                    <a:p>
                      <a:r>
                        <a:rPr lang="en-US" dirty="0"/>
                        <a:t>Notification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ngx-toastr</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914769905"/>
                  </a:ext>
                </a:extLst>
              </a:tr>
              <a:tr h="370840">
                <a:tc>
                  <a:txBody>
                    <a:bodyPr/>
                    <a:lstStyle/>
                    <a:p>
                      <a:r>
                        <a:rPr lang="en-US" dirty="0"/>
                        <a:t>Frontend</a:t>
                      </a:r>
                    </a:p>
                  </a:txBody>
                  <a:tcPr/>
                </a:tc>
                <a:tc>
                  <a:txBody>
                    <a:bodyPr/>
                    <a:lstStyle/>
                    <a:p>
                      <a:r>
                        <a:rPr lang="en-US" dirty="0"/>
                        <a:t>Documentation</a:t>
                      </a:r>
                    </a:p>
                  </a:txBody>
                  <a:tcPr/>
                </a:tc>
                <a:tc>
                  <a:txBody>
                    <a:bodyPr/>
                    <a:lstStyle/>
                    <a:p>
                      <a:r>
                        <a:rPr lang="en-US" dirty="0" err="1"/>
                        <a:t>compodoc</a:t>
                      </a:r>
                      <a:endParaRPr lang="en-US" dirty="0"/>
                    </a:p>
                  </a:txBody>
                  <a:tcPr/>
                </a:tc>
                <a:extLst>
                  <a:ext uri="{0D108BD9-81ED-4DB2-BD59-A6C34878D82A}">
                    <a16:rowId xmlns:a16="http://schemas.microsoft.com/office/drawing/2014/main" val="2283897857"/>
                  </a:ext>
                </a:extLst>
              </a:tr>
              <a:tr h="370840">
                <a:tc>
                  <a:txBody>
                    <a:bodyPr/>
                    <a:lstStyle/>
                    <a:p>
                      <a:r>
                        <a:rPr lang="en-US" dirty="0"/>
                        <a:t>Services</a:t>
                      </a:r>
                    </a:p>
                  </a:txBody>
                  <a:tcPr/>
                </a:tc>
                <a:tc>
                  <a:txBody>
                    <a:bodyPr/>
                    <a:lstStyle/>
                    <a:p>
                      <a:r>
                        <a:rPr lang="en-US" dirty="0"/>
                        <a:t>Authentication and Authorization</a:t>
                      </a:r>
                    </a:p>
                  </a:txBody>
                  <a:tcPr/>
                </a:tc>
                <a:tc>
                  <a:txBody>
                    <a:bodyPr/>
                    <a:lstStyle/>
                    <a:p>
                      <a:r>
                        <a:rPr lang="en-US" dirty="0"/>
                        <a:t>passport and passport local</a:t>
                      </a:r>
                    </a:p>
                  </a:txBody>
                  <a:tcPr/>
                </a:tc>
                <a:extLst>
                  <a:ext uri="{0D108BD9-81ED-4DB2-BD59-A6C34878D82A}">
                    <a16:rowId xmlns:a16="http://schemas.microsoft.com/office/drawing/2014/main" val="380850463"/>
                  </a:ext>
                </a:extLst>
              </a:tr>
              <a:tr h="370840">
                <a:tc>
                  <a:txBody>
                    <a:bodyPr/>
                    <a:lstStyle/>
                    <a:p>
                      <a:r>
                        <a:rPr lang="en-US" dirty="0"/>
                        <a:t>Services</a:t>
                      </a:r>
                    </a:p>
                  </a:txBody>
                  <a:tcPr/>
                </a:tc>
                <a:tc>
                  <a:txBody>
                    <a:bodyPr/>
                    <a:lstStyle/>
                    <a:p>
                      <a:r>
                        <a:rPr lang="en-US" dirty="0"/>
                        <a:t>Session Management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jsonwebtoken</a:t>
                      </a:r>
                      <a:r>
                        <a:rPr lang="en-US" sz="1800" b="0" kern="1200" dirty="0">
                          <a:solidFill>
                            <a:schemeClr val="dk1"/>
                          </a:solidFill>
                          <a:effectLst/>
                          <a:latin typeface="+mn-lt"/>
                          <a:ea typeface="+mn-ea"/>
                          <a:cs typeface="+mn-cs"/>
                        </a:rPr>
                        <a:t>, express-session</a:t>
                      </a:r>
                    </a:p>
                  </a:txBody>
                  <a:tcPr/>
                </a:tc>
                <a:extLst>
                  <a:ext uri="{0D108BD9-81ED-4DB2-BD59-A6C34878D82A}">
                    <a16:rowId xmlns:a16="http://schemas.microsoft.com/office/drawing/2014/main" val="2320785711"/>
                  </a:ext>
                </a:extLst>
              </a:tr>
              <a:tr h="370840">
                <a:tc>
                  <a:txBody>
                    <a:bodyPr/>
                    <a:lstStyle/>
                    <a:p>
                      <a:r>
                        <a:rPr lang="en-US" dirty="0"/>
                        <a:t>Services</a:t>
                      </a:r>
                    </a:p>
                  </a:txBody>
                  <a:tcPr/>
                </a:tc>
                <a:tc>
                  <a:txBody>
                    <a:bodyPr/>
                    <a:lstStyle/>
                    <a:p>
                      <a:r>
                        <a:rPr lang="en-US" dirty="0"/>
                        <a:t>Cross-origin Resource Sharing(CORS)</a:t>
                      </a:r>
                    </a:p>
                  </a:txBody>
                  <a:tcPr/>
                </a:tc>
                <a:tc>
                  <a:txBody>
                    <a:bodyPr/>
                    <a:lstStyle/>
                    <a:p>
                      <a:r>
                        <a:rPr lang="en-US" dirty="0" err="1"/>
                        <a:t>cors</a:t>
                      </a:r>
                      <a:endParaRPr lang="en-US" dirty="0"/>
                    </a:p>
                  </a:txBody>
                  <a:tcPr/>
                </a:tc>
                <a:extLst>
                  <a:ext uri="{0D108BD9-81ED-4DB2-BD59-A6C34878D82A}">
                    <a16:rowId xmlns:a16="http://schemas.microsoft.com/office/drawing/2014/main" val="737408102"/>
                  </a:ext>
                </a:extLst>
              </a:tr>
              <a:tr h="370840">
                <a:tc>
                  <a:txBody>
                    <a:bodyPr/>
                    <a:lstStyle/>
                    <a:p>
                      <a:r>
                        <a:rPr lang="en-US" dirty="0"/>
                        <a:t>Services</a:t>
                      </a:r>
                    </a:p>
                  </a:txBody>
                  <a:tcPr/>
                </a:tc>
                <a:tc>
                  <a:txBody>
                    <a:bodyPr/>
                    <a:lstStyle/>
                    <a:p>
                      <a:r>
                        <a:rPr lang="en-US" dirty="0"/>
                        <a:t>Password encryption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bcryptjs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115218188"/>
                  </a:ext>
                </a:extLst>
              </a:tr>
              <a:tr h="370840">
                <a:tc>
                  <a:txBody>
                    <a:bodyPr/>
                    <a:lstStyle/>
                    <a:p>
                      <a:r>
                        <a:rPr lang="en-US" dirty="0"/>
                        <a:t>Services</a:t>
                      </a:r>
                    </a:p>
                  </a:txBody>
                  <a:tcPr/>
                </a:tc>
                <a:tc>
                  <a:txBody>
                    <a:bodyPr/>
                    <a:lstStyle/>
                    <a:p>
                      <a:r>
                        <a:rPr lang="en-US" dirty="0"/>
                        <a:t>File upload and parsing</a:t>
                      </a:r>
                    </a:p>
                  </a:txBody>
                  <a:tcPr/>
                </a:tc>
                <a:tc>
                  <a:txBody>
                    <a:bodyPr/>
                    <a:lstStyle/>
                    <a:p>
                      <a:r>
                        <a:rPr lang="en-US" dirty="0" err="1"/>
                        <a:t>multer</a:t>
                      </a:r>
                      <a:r>
                        <a:rPr lang="en-US" dirty="0"/>
                        <a:t> and </a:t>
                      </a:r>
                      <a:r>
                        <a:rPr lang="en-US" dirty="0" err="1"/>
                        <a:t>csvtojson</a:t>
                      </a:r>
                      <a:endParaRPr lang="en-US" dirty="0"/>
                    </a:p>
                  </a:txBody>
                  <a:tcPr/>
                </a:tc>
                <a:extLst>
                  <a:ext uri="{0D108BD9-81ED-4DB2-BD59-A6C34878D82A}">
                    <a16:rowId xmlns:a16="http://schemas.microsoft.com/office/drawing/2014/main" val="4292458116"/>
                  </a:ext>
                </a:extLst>
              </a:tr>
              <a:tr h="370840">
                <a:tc>
                  <a:txBody>
                    <a:bodyPr/>
                    <a:lstStyle/>
                    <a:p>
                      <a:r>
                        <a:rPr lang="en-US" dirty="0"/>
                        <a:t>Services</a:t>
                      </a:r>
                    </a:p>
                  </a:txBody>
                  <a:tcPr/>
                </a:tc>
                <a:tc>
                  <a:txBody>
                    <a:bodyPr/>
                    <a:lstStyle/>
                    <a:p>
                      <a:r>
                        <a:rPr lang="en-US" dirty="0"/>
                        <a:t>Logging</a:t>
                      </a:r>
                    </a:p>
                  </a:txBody>
                  <a:tcPr/>
                </a:tc>
                <a:tc>
                  <a:txBody>
                    <a:bodyPr/>
                    <a:lstStyle/>
                    <a:p>
                      <a:r>
                        <a:rPr lang="en-US" dirty="0" err="1"/>
                        <a:t>morgan</a:t>
                      </a:r>
                      <a:endParaRPr lang="en-US" dirty="0"/>
                    </a:p>
                  </a:txBody>
                  <a:tcPr/>
                </a:tc>
                <a:extLst>
                  <a:ext uri="{0D108BD9-81ED-4DB2-BD59-A6C34878D82A}">
                    <a16:rowId xmlns:a16="http://schemas.microsoft.com/office/drawing/2014/main" val="1837953438"/>
                  </a:ext>
                </a:extLst>
              </a:tr>
              <a:tr h="370840">
                <a:tc>
                  <a:txBody>
                    <a:bodyPr/>
                    <a:lstStyle/>
                    <a:p>
                      <a:r>
                        <a:rPr lang="en-US" dirty="0"/>
                        <a:t>Services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Data analysis in Python</a:t>
                      </a:r>
                      <a:endParaRPr lang="en-US" dirty="0"/>
                    </a:p>
                  </a:txBody>
                  <a:tcPr/>
                </a:tc>
                <a:tc>
                  <a:txBody>
                    <a:bodyPr/>
                    <a:lstStyle/>
                    <a:p>
                      <a:r>
                        <a:rPr lang="en-US" dirty="0"/>
                        <a:t>Pandas, </a:t>
                      </a:r>
                      <a:r>
                        <a:rPr lang="en-US" dirty="0" err="1"/>
                        <a:t>numpy</a:t>
                      </a:r>
                      <a:endParaRPr lang="en-US" dirty="0"/>
                    </a:p>
                  </a:txBody>
                  <a:tcPr/>
                </a:tc>
                <a:extLst>
                  <a:ext uri="{0D108BD9-81ED-4DB2-BD59-A6C34878D82A}">
                    <a16:rowId xmlns:a16="http://schemas.microsoft.com/office/drawing/2014/main" val="1934916910"/>
                  </a:ext>
                </a:extLst>
              </a:tr>
              <a:tr h="370840">
                <a:tc>
                  <a:txBody>
                    <a:bodyPr/>
                    <a:lstStyle/>
                    <a:p>
                      <a:r>
                        <a:rPr lang="en-US" dirty="0"/>
                        <a:t>Services</a:t>
                      </a:r>
                    </a:p>
                  </a:txBody>
                  <a:tcPr/>
                </a:tc>
                <a:tc>
                  <a:txBody>
                    <a:bodyPr/>
                    <a:lstStyle/>
                    <a:p>
                      <a:r>
                        <a:rPr lang="en-US" sz="1800" b="0" i="0" kern="1200" dirty="0">
                          <a:solidFill>
                            <a:schemeClr val="dk1"/>
                          </a:solidFill>
                          <a:effectLst/>
                          <a:latin typeface="+mn-lt"/>
                          <a:ea typeface="+mn-ea"/>
                          <a:cs typeface="+mn-cs"/>
                        </a:rPr>
                        <a:t>Prediction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statsmodels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650105230"/>
                  </a:ext>
                </a:extLst>
              </a:tr>
              <a:tr h="370840">
                <a:tc>
                  <a:txBody>
                    <a:bodyPr/>
                    <a:lstStyle/>
                    <a:p>
                      <a:r>
                        <a:rPr lang="en-US" dirty="0"/>
                        <a:t>Frontend &amp; Services</a:t>
                      </a:r>
                    </a:p>
                  </a:txBody>
                  <a:tcPr/>
                </a:tc>
                <a:tc>
                  <a:txBody>
                    <a:bodyPr/>
                    <a:lstStyle/>
                    <a:p>
                      <a:r>
                        <a:rPr lang="en-US" sz="1800" b="0" i="0" kern="1200" dirty="0">
                          <a:solidFill>
                            <a:schemeClr val="dk1"/>
                          </a:solidFill>
                          <a:effectLst/>
                          <a:latin typeface="+mn-lt"/>
                          <a:ea typeface="+mn-ea"/>
                          <a:cs typeface="+mn-cs"/>
                        </a:rPr>
                        <a:t>Static code analysis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lint and </a:t>
                      </a:r>
                      <a:r>
                        <a:rPr lang="en-US" sz="1800" b="0" kern="1200" dirty="0" err="1">
                          <a:solidFill>
                            <a:schemeClr val="dk1"/>
                          </a:solidFill>
                          <a:effectLst/>
                          <a:latin typeface="+mn-lt"/>
                          <a:ea typeface="+mn-ea"/>
                          <a:cs typeface="+mn-cs"/>
                        </a:rPr>
                        <a:t>jshint</a:t>
                      </a:r>
                      <a:r>
                        <a:rPr lang="en-US" sz="1800" b="0" kern="1200" dirty="0">
                          <a:solidFill>
                            <a:schemeClr val="dk1"/>
                          </a:solidFill>
                          <a:effectLst/>
                          <a:latin typeface="+mn-lt"/>
                          <a:ea typeface="+mn-ea"/>
                          <a:cs typeface="+mn-cs"/>
                        </a:rPr>
                        <a:t> </a:t>
                      </a:r>
                    </a:p>
                  </a:txBody>
                  <a:tcPr/>
                </a:tc>
                <a:extLst>
                  <a:ext uri="{0D108BD9-81ED-4DB2-BD59-A6C34878D82A}">
                    <a16:rowId xmlns:a16="http://schemas.microsoft.com/office/drawing/2014/main" val="26024473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Frontend &amp; Services</a:t>
                      </a:r>
                    </a:p>
                  </a:txBody>
                  <a:tcPr/>
                </a:tc>
                <a:tc>
                  <a:txBody>
                    <a:bodyPr/>
                    <a:lstStyle/>
                    <a:p>
                      <a:r>
                        <a:rPr lang="en-US" sz="1800" b="0" i="0" kern="1200" dirty="0">
                          <a:solidFill>
                            <a:schemeClr val="dk1"/>
                          </a:solidFill>
                          <a:effectLst/>
                          <a:latin typeface="+mn-lt"/>
                          <a:ea typeface="+mn-ea"/>
                          <a:cs typeface="+mn-cs"/>
                        </a:rPr>
                        <a:t>Unit Test Cases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Jasmine, Karma, Mocha and </a:t>
                      </a:r>
                      <a:r>
                        <a:rPr lang="en-US" sz="1800" b="0" kern="1200" dirty="0" err="1">
                          <a:solidFill>
                            <a:schemeClr val="dk1"/>
                          </a:solidFill>
                          <a:effectLst/>
                          <a:latin typeface="+mn-lt"/>
                          <a:ea typeface="+mn-ea"/>
                          <a:cs typeface="+mn-cs"/>
                        </a:rPr>
                        <a:t>Supertest</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719840573"/>
                  </a:ext>
                </a:extLst>
              </a:tr>
            </a:tbl>
          </a:graphicData>
        </a:graphic>
      </p:graphicFrame>
    </p:spTree>
    <p:extLst>
      <p:ext uri="{BB962C8B-B14F-4D97-AF65-F5344CB8AC3E}">
        <p14:creationId xmlns:p14="http://schemas.microsoft.com/office/powerpoint/2010/main" val="168569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A89AAA5-8CFD-DA44-8994-C80938AE92B9}"/>
              </a:ext>
            </a:extLst>
          </p:cNvPr>
          <p:cNvGraphicFramePr>
            <a:graphicFrameLocks noGrp="1"/>
          </p:cNvGraphicFramePr>
          <p:nvPr>
            <p:extLst>
              <p:ext uri="{D42A27DB-BD31-4B8C-83A1-F6EECF244321}">
                <p14:modId xmlns:p14="http://schemas.microsoft.com/office/powerpoint/2010/main" val="468496170"/>
              </p:ext>
            </p:extLst>
          </p:nvPr>
        </p:nvGraphicFramePr>
        <p:xfrm>
          <a:off x="690220" y="1058960"/>
          <a:ext cx="10946459" cy="1127952"/>
        </p:xfrm>
        <a:graphic>
          <a:graphicData uri="http://schemas.openxmlformats.org/drawingml/2006/table">
            <a:tbl>
              <a:tblPr firstRow="1" bandRow="1">
                <a:tableStyleId>{5C22544A-7EE6-4342-B048-85BDC9FD1C3A}</a:tableStyleId>
              </a:tblPr>
              <a:tblGrid>
                <a:gridCol w="2416234">
                  <a:extLst>
                    <a:ext uri="{9D8B030D-6E8A-4147-A177-3AD203B41FA5}">
                      <a16:colId xmlns:a16="http://schemas.microsoft.com/office/drawing/2014/main" val="3562822986"/>
                    </a:ext>
                  </a:extLst>
                </a:gridCol>
                <a:gridCol w="4283901">
                  <a:extLst>
                    <a:ext uri="{9D8B030D-6E8A-4147-A177-3AD203B41FA5}">
                      <a16:colId xmlns:a16="http://schemas.microsoft.com/office/drawing/2014/main" val="1809792031"/>
                    </a:ext>
                  </a:extLst>
                </a:gridCol>
                <a:gridCol w="4246324">
                  <a:extLst>
                    <a:ext uri="{9D8B030D-6E8A-4147-A177-3AD203B41FA5}">
                      <a16:colId xmlns:a16="http://schemas.microsoft.com/office/drawing/2014/main" val="4232686343"/>
                    </a:ext>
                  </a:extLst>
                </a:gridCol>
              </a:tblGrid>
              <a:tr h="370840">
                <a:tc>
                  <a:txBody>
                    <a:bodyPr/>
                    <a:lstStyle/>
                    <a:p>
                      <a:r>
                        <a:rPr lang="en-US" dirty="0"/>
                        <a:t>Layer</a:t>
                      </a:r>
                    </a:p>
                  </a:txBody>
                  <a:tcPr/>
                </a:tc>
                <a:tc>
                  <a:txBody>
                    <a:bodyPr/>
                    <a:lstStyle/>
                    <a:p>
                      <a:r>
                        <a:rPr lang="en-US" dirty="0"/>
                        <a:t>Feature</a:t>
                      </a:r>
                    </a:p>
                  </a:txBody>
                  <a:tcPr/>
                </a:tc>
                <a:tc>
                  <a:txBody>
                    <a:bodyPr/>
                    <a:lstStyle/>
                    <a:p>
                      <a:r>
                        <a:rPr lang="en-US" dirty="0"/>
                        <a:t>Package(s) Used</a:t>
                      </a:r>
                    </a:p>
                  </a:txBody>
                  <a:tcPr/>
                </a:tc>
                <a:extLst>
                  <a:ext uri="{0D108BD9-81ED-4DB2-BD59-A6C34878D82A}">
                    <a16:rowId xmlns:a16="http://schemas.microsoft.com/office/drawing/2014/main" val="3459866589"/>
                  </a:ext>
                </a:extLst>
              </a:tr>
              <a:tr h="370840">
                <a:tc>
                  <a:txBody>
                    <a:bodyPr/>
                    <a:lstStyle/>
                    <a:p>
                      <a:r>
                        <a:rPr lang="en-US" dirty="0"/>
                        <a:t>Services</a:t>
                      </a:r>
                    </a:p>
                  </a:txBody>
                  <a:tcPr/>
                </a:tc>
                <a:tc>
                  <a:txBody>
                    <a:bodyPr/>
                    <a:lstStyle/>
                    <a:p>
                      <a:r>
                        <a:rPr lang="en-US" dirty="0"/>
                        <a:t>Dynamic load of </a:t>
                      </a:r>
                      <a:r>
                        <a:rPr lang="en-US" sz="1800" b="0" i="0" kern="1200" dirty="0">
                          <a:solidFill>
                            <a:schemeClr val="dk1"/>
                          </a:solidFill>
                          <a:effectLst/>
                          <a:latin typeface="+mn-lt"/>
                          <a:ea typeface="+mn-ea"/>
                          <a:cs typeface="+mn-cs"/>
                        </a:rPr>
                        <a:t>environment variables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dotenv</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77993742"/>
                  </a:ext>
                </a:extLst>
              </a:tr>
              <a:tr h="370840">
                <a:tc>
                  <a:txBody>
                    <a:bodyPr/>
                    <a:lstStyle/>
                    <a:p>
                      <a:r>
                        <a:rPr lang="en-US" dirty="0"/>
                        <a:t>Services</a:t>
                      </a:r>
                    </a:p>
                  </a:txBody>
                  <a:tcPr/>
                </a:tc>
                <a:tc>
                  <a:txBody>
                    <a:bodyPr/>
                    <a:lstStyle/>
                    <a:p>
                      <a:r>
                        <a:rPr lang="en-US" sz="1800" b="0" i="0" kern="1200" dirty="0">
                          <a:solidFill>
                            <a:schemeClr val="dk1"/>
                          </a:solidFill>
                          <a:effectLst/>
                          <a:latin typeface="+mn-lt"/>
                          <a:ea typeface="+mn-ea"/>
                          <a:cs typeface="+mn-cs"/>
                        </a:rPr>
                        <a:t>Daemon process manager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PM2</a:t>
                      </a:r>
                    </a:p>
                  </a:txBody>
                  <a:tcPr/>
                </a:tc>
                <a:extLst>
                  <a:ext uri="{0D108BD9-81ED-4DB2-BD59-A6C34878D82A}">
                    <a16:rowId xmlns:a16="http://schemas.microsoft.com/office/drawing/2014/main" val="4212176658"/>
                  </a:ext>
                </a:extLst>
              </a:tr>
            </a:tbl>
          </a:graphicData>
        </a:graphic>
      </p:graphicFrame>
      <p:sp>
        <p:nvSpPr>
          <p:cNvPr id="7" name="Title 1">
            <a:extLst>
              <a:ext uri="{FF2B5EF4-FFF2-40B4-BE49-F238E27FC236}">
                <a16:creationId xmlns:a16="http://schemas.microsoft.com/office/drawing/2014/main" id="{26F797D8-78F9-284E-B638-3FAA831F9623}"/>
              </a:ext>
            </a:extLst>
          </p:cNvPr>
          <p:cNvSpPr>
            <a:spLocks noGrp="1"/>
          </p:cNvSpPr>
          <p:nvPr>
            <p:ph type="title"/>
          </p:nvPr>
        </p:nvSpPr>
        <p:spPr/>
        <p:txBody>
          <a:bodyPr/>
          <a:lstStyle/>
          <a:p>
            <a:r>
              <a:rPr lang="en-US" dirty="0"/>
              <a:t>Open source packages used continued</a:t>
            </a:r>
          </a:p>
        </p:txBody>
      </p:sp>
    </p:spTree>
    <p:extLst>
      <p:ext uri="{BB962C8B-B14F-4D97-AF65-F5344CB8AC3E}">
        <p14:creationId xmlns:p14="http://schemas.microsoft.com/office/powerpoint/2010/main" val="431491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B9AAA0F0-DF7B-224A-AF29-6BF14FA57AE1}"/>
              </a:ext>
            </a:extLst>
          </p:cNvPr>
          <p:cNvSpPr>
            <a:spLocks noGrp="1"/>
          </p:cNvSpPr>
          <p:nvPr>
            <p:ph type="title"/>
          </p:nvPr>
        </p:nvSpPr>
        <p:spPr/>
        <p:txBody>
          <a:bodyPr/>
          <a:lstStyle/>
          <a:p>
            <a:r>
              <a:rPr lang="en-US" dirty="0"/>
              <a:t>Screen Layout for Sign up for new user</a:t>
            </a:r>
          </a:p>
        </p:txBody>
      </p:sp>
      <p:pic>
        <p:nvPicPr>
          <p:cNvPr id="2" name="Picture 1">
            <a:extLst>
              <a:ext uri="{FF2B5EF4-FFF2-40B4-BE49-F238E27FC236}">
                <a16:creationId xmlns:a16="http://schemas.microsoft.com/office/drawing/2014/main" id="{7E121C77-D558-D543-A9AF-67CFFE7EE35E}"/>
              </a:ext>
            </a:extLst>
          </p:cNvPr>
          <p:cNvPicPr>
            <a:picLocks noChangeAspect="1"/>
          </p:cNvPicPr>
          <p:nvPr/>
        </p:nvPicPr>
        <p:blipFill>
          <a:blip r:embed="rId2"/>
          <a:stretch>
            <a:fillRect/>
          </a:stretch>
        </p:blipFill>
        <p:spPr>
          <a:xfrm>
            <a:off x="863975" y="1450078"/>
            <a:ext cx="8363152" cy="5265957"/>
          </a:xfrm>
          <a:prstGeom prst="rect">
            <a:avLst/>
          </a:prstGeom>
        </p:spPr>
      </p:pic>
      <p:sp>
        <p:nvSpPr>
          <p:cNvPr id="3" name="TextBox 2">
            <a:extLst>
              <a:ext uri="{FF2B5EF4-FFF2-40B4-BE49-F238E27FC236}">
                <a16:creationId xmlns:a16="http://schemas.microsoft.com/office/drawing/2014/main" id="{5EE319F1-8CA4-4445-B630-38173D0A377C}"/>
              </a:ext>
            </a:extLst>
          </p:cNvPr>
          <p:cNvSpPr txBox="1"/>
          <p:nvPr/>
        </p:nvSpPr>
        <p:spPr>
          <a:xfrm>
            <a:off x="771896" y="997527"/>
            <a:ext cx="7030192" cy="369332"/>
          </a:xfrm>
          <a:prstGeom prst="rect">
            <a:avLst/>
          </a:prstGeom>
          <a:noFill/>
        </p:spPr>
        <p:txBody>
          <a:bodyPr wrap="square" rtlCol="0">
            <a:spAutoFit/>
          </a:bodyPr>
          <a:lstStyle/>
          <a:p>
            <a:r>
              <a:rPr lang="en-US" dirty="0"/>
              <a:t>PROD URL</a:t>
            </a:r>
            <a:r>
              <a:rPr lang="en-US" b="1" dirty="0"/>
              <a:t>: </a:t>
            </a:r>
            <a:r>
              <a:rPr lang="en-US" b="1" dirty="0">
                <a:hlinkClick r:id="rId3"/>
              </a:rPr>
              <a:t>http://forecasterapp.s3-website-us-east-1.amazonaws.com/</a:t>
            </a:r>
            <a:endParaRPr lang="en-US" b="1" dirty="0"/>
          </a:p>
        </p:txBody>
      </p:sp>
      <p:sp>
        <p:nvSpPr>
          <p:cNvPr id="6" name="Rectangle 5">
            <a:extLst>
              <a:ext uri="{FF2B5EF4-FFF2-40B4-BE49-F238E27FC236}">
                <a16:creationId xmlns:a16="http://schemas.microsoft.com/office/drawing/2014/main" id="{64A0332B-3FE8-A64E-B063-77741D9BED12}"/>
              </a:ext>
            </a:extLst>
          </p:cNvPr>
          <p:cNvSpPr/>
          <p:nvPr/>
        </p:nvSpPr>
        <p:spPr>
          <a:xfrm>
            <a:off x="9595262" y="233943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Required Field Validation</a:t>
            </a:r>
          </a:p>
        </p:txBody>
      </p:sp>
      <p:cxnSp>
        <p:nvCxnSpPr>
          <p:cNvPr id="8" name="Straight Connector 7">
            <a:extLst>
              <a:ext uri="{FF2B5EF4-FFF2-40B4-BE49-F238E27FC236}">
                <a16:creationId xmlns:a16="http://schemas.microsoft.com/office/drawing/2014/main" id="{C1E66B17-B9EA-6148-921B-1609167686F6}"/>
              </a:ext>
            </a:extLst>
          </p:cNvPr>
          <p:cNvCxnSpPr>
            <a:endCxn id="6" idx="1"/>
          </p:cNvCxnSpPr>
          <p:nvPr/>
        </p:nvCxnSpPr>
        <p:spPr>
          <a:xfrm flipV="1">
            <a:off x="5712031" y="2654135"/>
            <a:ext cx="3883231" cy="1027216"/>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1CB2BFB-29BA-3141-AEE5-271EC35D80FE}"/>
              </a:ext>
            </a:extLst>
          </p:cNvPr>
          <p:cNvSpPr/>
          <p:nvPr/>
        </p:nvSpPr>
        <p:spPr>
          <a:xfrm>
            <a:off x="9595262" y="3681351"/>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Pattern based Validation</a:t>
            </a:r>
          </a:p>
        </p:txBody>
      </p:sp>
      <p:cxnSp>
        <p:nvCxnSpPr>
          <p:cNvPr id="11" name="Straight Connector 10">
            <a:extLst>
              <a:ext uri="{FF2B5EF4-FFF2-40B4-BE49-F238E27FC236}">
                <a16:creationId xmlns:a16="http://schemas.microsoft.com/office/drawing/2014/main" id="{59258E31-1BA0-D34C-A36E-5D88421FAAAD}"/>
              </a:ext>
            </a:extLst>
          </p:cNvPr>
          <p:cNvCxnSpPr>
            <a:cxnSpLocks/>
            <a:endCxn id="10" idx="1"/>
          </p:cNvCxnSpPr>
          <p:nvPr/>
        </p:nvCxnSpPr>
        <p:spPr>
          <a:xfrm flipV="1">
            <a:off x="5235039" y="3996047"/>
            <a:ext cx="4360223" cy="689038"/>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6F32A3C-0948-E048-BFC5-445ADB7C3FC8}"/>
              </a:ext>
            </a:extLst>
          </p:cNvPr>
          <p:cNvSpPr/>
          <p:nvPr/>
        </p:nvSpPr>
        <p:spPr>
          <a:xfrm>
            <a:off x="9595262" y="5093226"/>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DB data driven dropdowns</a:t>
            </a:r>
          </a:p>
        </p:txBody>
      </p:sp>
      <p:cxnSp>
        <p:nvCxnSpPr>
          <p:cNvPr id="14" name="Straight Connector 13">
            <a:extLst>
              <a:ext uri="{FF2B5EF4-FFF2-40B4-BE49-F238E27FC236}">
                <a16:creationId xmlns:a16="http://schemas.microsoft.com/office/drawing/2014/main" id="{3A358791-6E3D-9A4B-9E60-540B2AEC8CC7}"/>
              </a:ext>
            </a:extLst>
          </p:cNvPr>
          <p:cNvCxnSpPr>
            <a:cxnSpLocks/>
            <a:endCxn id="13" idx="1"/>
          </p:cNvCxnSpPr>
          <p:nvPr/>
        </p:nvCxnSpPr>
        <p:spPr>
          <a:xfrm flipV="1">
            <a:off x="5354826" y="5407922"/>
            <a:ext cx="4240436" cy="457200"/>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92CD19A-646A-1B40-A41B-1A9800E6E5A5}"/>
              </a:ext>
            </a:extLst>
          </p:cNvPr>
          <p:cNvSpPr/>
          <p:nvPr/>
        </p:nvSpPr>
        <p:spPr>
          <a:xfrm>
            <a:off x="9595262" y="1450078"/>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Pre-login menu header</a:t>
            </a:r>
          </a:p>
        </p:txBody>
      </p:sp>
      <p:cxnSp>
        <p:nvCxnSpPr>
          <p:cNvPr id="17" name="Straight Connector 16">
            <a:extLst>
              <a:ext uri="{FF2B5EF4-FFF2-40B4-BE49-F238E27FC236}">
                <a16:creationId xmlns:a16="http://schemas.microsoft.com/office/drawing/2014/main" id="{6F7D45BC-D052-E94A-AE71-32A1A51D9963}"/>
              </a:ext>
            </a:extLst>
          </p:cNvPr>
          <p:cNvCxnSpPr>
            <a:cxnSpLocks/>
            <a:endCxn id="16" idx="1"/>
          </p:cNvCxnSpPr>
          <p:nvPr/>
        </p:nvCxnSpPr>
        <p:spPr>
          <a:xfrm flipV="1">
            <a:off x="8144493" y="1764774"/>
            <a:ext cx="1450769" cy="179676"/>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838272"/>
      </p:ext>
    </p:extLst>
  </p:cSld>
  <p:clrMapOvr>
    <a:masterClrMapping/>
  </p:clrMapOvr>
</p:sld>
</file>

<file path=ppt/theme/theme1.xml><?xml version="1.0" encoding="utf-8"?>
<a:theme xmlns:a="http://schemas.openxmlformats.org/drawingml/2006/main" name="Corp PPT Template 2017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_16x9" id="{578D6915-CFB3-4FF3-9465-826AF60188D0}" vid="{B405F5B9-4CF2-4952-9031-4020D4C2ED2F}"/>
    </a:ext>
  </a:extLst>
</a:theme>
</file>

<file path=ppt/theme/theme2.xml><?xml version="1.0" encoding="utf-8"?>
<a:theme xmlns:a="http://schemas.openxmlformats.org/drawingml/2006/main" name="Thank You">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TCS Template 2014." id="{4DECABEB-9C5E-4D9D-A1A2-3CBA322E0007}" vid="{2F5473AA-0A36-4030-A975-2CEE7607762B}"/>
    </a:ext>
  </a:extLst>
</a:theme>
</file>

<file path=ppt/theme/theme3.xml><?xml version="1.0" encoding="utf-8"?>
<a:theme xmlns:a="http://schemas.openxmlformats.org/drawingml/2006/main" name="Corp PPT Template 2016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_16x9" id="{578D6915-CFB3-4FF3-9465-826AF60188D0}" vid="{B405F5B9-4CF2-4952-9031-4020D4C2ED2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0DE5A33E7EE0E408D5C81A1B164909A" ma:contentTypeVersion="0" ma:contentTypeDescription="Create a new document." ma:contentTypeScope="" ma:versionID="4c8aa507c4e9106da64436ed727dca0a">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2CEB2B-C4D8-47C8-9DE2-51856195F6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6102063-2F31-4F61-8817-32BE2EF6FCC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969170E-7AE0-4BD5-B429-547D2D5587F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2247</TotalTime>
  <Words>1735</Words>
  <Application>Microsoft Macintosh PowerPoint</Application>
  <PresentationFormat>Widescreen</PresentationFormat>
  <Paragraphs>362</Paragraphs>
  <Slides>25</Slides>
  <Notes>1</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25</vt:i4>
      </vt:variant>
    </vt:vector>
  </HeadingPairs>
  <TitlesOfParts>
    <vt:vector size="33" baseType="lpstr">
      <vt:lpstr>Arial</vt:lpstr>
      <vt:lpstr>Calibri</vt:lpstr>
      <vt:lpstr>Courier New</vt:lpstr>
      <vt:lpstr>Myriad Pro</vt:lpstr>
      <vt:lpstr>Wingdings</vt:lpstr>
      <vt:lpstr>Corp PPT Template 2017_16x9</vt:lpstr>
      <vt:lpstr>Thank You</vt:lpstr>
      <vt:lpstr>Corp PPT Template 2016_16x9</vt:lpstr>
      <vt:lpstr>PowerPoint Presentation</vt:lpstr>
      <vt:lpstr>Use Case Understanding &amp; Implementation</vt:lpstr>
      <vt:lpstr>Assumptions</vt:lpstr>
      <vt:lpstr>System Architecture </vt:lpstr>
      <vt:lpstr>Deployment Architecture </vt:lpstr>
      <vt:lpstr>Key Application Features</vt:lpstr>
      <vt:lpstr>Open source packages used</vt:lpstr>
      <vt:lpstr>Open source packages used continued</vt:lpstr>
      <vt:lpstr>Screen Layout for Sign up for new user</vt:lpstr>
      <vt:lpstr>New User Sign up – Sequence Diagram</vt:lpstr>
      <vt:lpstr>Screen Layout for Sign in for existing user</vt:lpstr>
      <vt:lpstr>Existing user Sign in flow </vt:lpstr>
      <vt:lpstr>Dashboard/Landing page post signup</vt:lpstr>
      <vt:lpstr>Screen layout for Admin Page (Analyst team only) </vt:lpstr>
      <vt:lpstr>Admin File Upload Success</vt:lpstr>
      <vt:lpstr>Admin Page - Sequence Diagram – Save History and Calculate Forecast Data</vt:lpstr>
      <vt:lpstr>Screen layout for Forecast Page – Search Section</vt:lpstr>
      <vt:lpstr>Screen layout for Forecast Page – With Results</vt:lpstr>
      <vt:lpstr>PowerPoint Presentation</vt:lpstr>
      <vt:lpstr>PowerPoint Presentation</vt:lpstr>
      <vt:lpstr>PowerPoint Presentation</vt:lpstr>
      <vt:lpstr>PowerPoint Presentation</vt:lpstr>
      <vt:lpstr>Scopes of Improvements</vt:lpstr>
      <vt:lpstr>Addendum: Business 4.0</vt:lpstr>
      <vt:lpstr>PowerPoint Presentation</vt:lpstr>
    </vt:vector>
  </TitlesOfParts>
  <Company>TCS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Nikhil Ahire</dc:creator>
  <cp:lastModifiedBy>Parnab Basak</cp:lastModifiedBy>
  <cp:revision>192</cp:revision>
  <dcterms:created xsi:type="dcterms:W3CDTF">2018-10-29T08:12:51Z</dcterms:created>
  <dcterms:modified xsi:type="dcterms:W3CDTF">2019-11-14T05:35:04Z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0x01010060DE5A33E7EE0E408D5C81A1B164909A</vt:lpwstr>
  </property>
</Properties>
</file>